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318" r:id="rId3"/>
    <p:sldId id="264" r:id="rId4"/>
    <p:sldId id="276" r:id="rId5"/>
    <p:sldId id="304" r:id="rId6"/>
    <p:sldId id="309" r:id="rId7"/>
    <p:sldId id="295" r:id="rId8"/>
    <p:sldId id="319" r:id="rId9"/>
    <p:sldId id="326" r:id="rId10"/>
    <p:sldId id="322" r:id="rId11"/>
    <p:sldId id="307" r:id="rId12"/>
    <p:sldId id="310" r:id="rId13"/>
    <p:sldId id="313" r:id="rId14"/>
    <p:sldId id="324" r:id="rId15"/>
    <p:sldId id="325" r:id="rId16"/>
    <p:sldId id="327"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69" autoAdjust="0"/>
    <p:restoredTop sz="86420" autoAdjust="0"/>
  </p:normalViewPr>
  <p:slideViewPr>
    <p:cSldViewPr snapToGrid="0">
      <p:cViewPr varScale="1">
        <p:scale>
          <a:sx n="96" d="100"/>
          <a:sy n="96" d="100"/>
        </p:scale>
        <p:origin x="118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123CE3-9719-478D-A4E9-189E2A5DAC28}"/>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006DFF-F649-405D-9135-424A3819A6E1}"/>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CFD9C6FB-9040-4D5F-9FA0-66C01BA093AC}" type="datetimeFigureOut">
              <a:rPr lang="en-US" smtClean="0"/>
              <a:t>6/25/18</a:t>
            </a:fld>
            <a:endParaRPr lang="en-US"/>
          </a:p>
        </p:txBody>
      </p:sp>
      <p:sp>
        <p:nvSpPr>
          <p:cNvPr id="4" name="Footer Placeholder 3">
            <a:extLst>
              <a:ext uri="{FF2B5EF4-FFF2-40B4-BE49-F238E27FC236}">
                <a16:creationId xmlns:a16="http://schemas.microsoft.com/office/drawing/2014/main" id="{DAA2F430-9A70-4C70-A0DF-6F9D628D851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6BA5CA-FAB7-4CE8-9F49-B906455AB58B}"/>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29DB6DA8-ECA2-4A0B-9F3A-9AD10E9EF8EC}" type="slidenum">
              <a:rPr lang="en-US" smtClean="0"/>
              <a:t>‹#›</a:t>
            </a:fld>
            <a:endParaRPr lang="en-US"/>
          </a:p>
        </p:txBody>
      </p:sp>
    </p:spTree>
    <p:extLst>
      <p:ext uri="{BB962C8B-B14F-4D97-AF65-F5344CB8AC3E}">
        <p14:creationId xmlns:p14="http://schemas.microsoft.com/office/powerpoint/2010/main" val="367674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B93127FB-1C9D-4874-9C08-E2D19295E525}" type="datetimeFigureOut">
              <a:rPr lang="en-US" smtClean="0"/>
              <a:t>6/25/18</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95B8800-67FE-428C-BA4D-00A03BF9E76C}" type="slidenum">
              <a:rPr lang="en-US" smtClean="0"/>
              <a:t>‹#›</a:t>
            </a:fld>
            <a:endParaRPr lang="en-US" dirty="0"/>
          </a:p>
        </p:txBody>
      </p:sp>
    </p:spTree>
    <p:extLst>
      <p:ext uri="{BB962C8B-B14F-4D97-AF65-F5344CB8AC3E}">
        <p14:creationId xmlns:p14="http://schemas.microsoft.com/office/powerpoint/2010/main" val="51689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can be used for text, graphics or any other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dirty="0"/>
          </a:p>
        </p:txBody>
      </p:sp>
    </p:spTree>
    <p:extLst>
      <p:ext uri="{BB962C8B-B14F-4D97-AF65-F5344CB8AC3E}">
        <p14:creationId xmlns:p14="http://schemas.microsoft.com/office/powerpoint/2010/main" val="69212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sample among many IG conferences and processes in the next 6 months</a:t>
            </a:r>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dirty="0"/>
          </a:p>
        </p:txBody>
      </p:sp>
    </p:spTree>
    <p:extLst>
      <p:ext uri="{BB962C8B-B14F-4D97-AF65-F5344CB8AC3E}">
        <p14:creationId xmlns:p14="http://schemas.microsoft.com/office/powerpoint/2010/main" val="26595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can be used for text, graphics or any other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dirty="0"/>
          </a:p>
        </p:txBody>
      </p:sp>
    </p:spTree>
    <p:extLst>
      <p:ext uri="{BB962C8B-B14F-4D97-AF65-F5344CB8AC3E}">
        <p14:creationId xmlns:p14="http://schemas.microsoft.com/office/powerpoint/2010/main" val="192221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dirty="0"/>
          </a:p>
        </p:txBody>
      </p:sp>
    </p:spTree>
    <p:extLst>
      <p:ext uri="{BB962C8B-B14F-4D97-AF65-F5344CB8AC3E}">
        <p14:creationId xmlns:p14="http://schemas.microsoft.com/office/powerpoint/2010/main" val="54681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323108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387607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Multiple sources of data: online surveys, focus group discussions and analysis of documentation, GAC wide surveys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Documents generated along the lifespan of this first phase. GAC communiqués, related more to the design of the project and less to outputs and activities conducted, while others related to process. Studying these documents helped in formulating a picture of how the project was conducted. Communiques: Marrakech (March 2016), Hyderabad (November 2016) and Copenhagen (March 2017).</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15093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dirty="0"/>
          </a:p>
        </p:txBody>
      </p:sp>
    </p:spTree>
    <p:extLst>
      <p:ext uri="{BB962C8B-B14F-4D97-AF65-F5344CB8AC3E}">
        <p14:creationId xmlns:p14="http://schemas.microsoft.com/office/powerpoint/2010/main" val="231848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dirty="0"/>
          </a:p>
        </p:txBody>
      </p:sp>
    </p:spTree>
    <p:extLst>
      <p:ext uri="{BB962C8B-B14F-4D97-AF65-F5344CB8AC3E}">
        <p14:creationId xmlns:p14="http://schemas.microsoft.com/office/powerpoint/2010/main" val="256769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data can be used to develop relevant content for the on-line materials</a:t>
            </a:r>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dirty="0"/>
          </a:p>
        </p:txBody>
      </p:sp>
    </p:spTree>
    <p:extLst>
      <p:ext uri="{BB962C8B-B14F-4D97-AF65-F5344CB8AC3E}">
        <p14:creationId xmlns:p14="http://schemas.microsoft.com/office/powerpoint/2010/main" val="173430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99873" y="46180"/>
            <a:ext cx="10683935"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02274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Oval 16"/>
          <p:cNvSpPr/>
          <p:nvPr userDrawn="1"/>
        </p:nvSpPr>
        <p:spPr>
          <a:xfrm>
            <a:off x="527320" y="585223"/>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316993" y="6460580"/>
            <a:ext cx="491361" cy="293992"/>
          </a:xfrm>
          <a:prstGeom prst="rect">
            <a:avLst/>
          </a:prstGeom>
        </p:spPr>
      </p:pic>
      <p:sp>
        <p:nvSpPr>
          <p:cNvPr id="34" name="Oval 33"/>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0" name="Straight Connector 39"/>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3" name="Straight Connector 42"/>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3229" y="749729"/>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itle 1"/>
          <p:cNvSpPr>
            <a:spLocks noGrp="1"/>
          </p:cNvSpPr>
          <p:nvPr userDrawn="1">
            <p:ph type="title"/>
          </p:nvPr>
        </p:nvSpPr>
        <p:spPr>
          <a:xfrm>
            <a:off x="499873" y="46180"/>
            <a:ext cx="10683935"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11748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Oval 16"/>
          <p:cNvSpPr/>
          <p:nvPr userDrawn="1"/>
        </p:nvSpPr>
        <p:spPr>
          <a:xfrm>
            <a:off x="527320" y="585223"/>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316993" y="6460580"/>
            <a:ext cx="491361" cy="293992"/>
          </a:xfrm>
          <a:prstGeom prst="rect">
            <a:avLst/>
          </a:prstGeom>
        </p:spPr>
      </p:pic>
      <p:sp>
        <p:nvSpPr>
          <p:cNvPr id="34" name="Oval 33"/>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0" name="Straight Connector 39"/>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3" name="Straight Connector 42"/>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499873" y="46180"/>
            <a:ext cx="10683935"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16601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443" y="608084"/>
            <a:ext cx="12188556" cy="5719111"/>
          </a:xfrm>
          <a:prstGeom prst="rect">
            <a:avLst/>
          </a:prstGeom>
        </p:spPr>
      </p:pic>
      <p:pic>
        <p:nvPicPr>
          <p:cNvPr id="24" name="Picture 23"/>
          <p:cNvPicPr>
            <a:picLocks noChangeAspect="1"/>
          </p:cNvPicPr>
          <p:nvPr userDrawn="1"/>
        </p:nvPicPr>
        <p:blipFill>
          <a:blip r:embed="rId3"/>
          <a:stretch>
            <a:fillRect/>
          </a:stretch>
        </p:blipFill>
        <p:spPr>
          <a:xfrm>
            <a:off x="316993" y="6460580"/>
            <a:ext cx="491361" cy="293992"/>
          </a:xfrm>
          <a:prstGeom prst="rect">
            <a:avLst/>
          </a:prstGeom>
        </p:spPr>
      </p:pic>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99873" y="46180"/>
            <a:ext cx="10683935"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48190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264975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21" name="Straight Connector 20"/>
          <p:cNvCxnSpPr>
            <a:endCxn id="22"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578093" y="2653234"/>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23" name="Straight Connector 22"/>
          <p:cNvCxnSpPr/>
          <p:nvPr userDrawn="1"/>
        </p:nvCxnSpPr>
        <p:spPr>
          <a:xfrm flipH="1">
            <a:off x="638978" y="2673528"/>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5387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264975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21" name="Straight Connector 20"/>
          <p:cNvCxnSpPr>
            <a:endCxn id="22"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578093" y="2653234"/>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23" name="Straight Connector 22"/>
          <p:cNvCxnSpPr/>
          <p:nvPr userDrawn="1"/>
        </p:nvCxnSpPr>
        <p:spPr>
          <a:xfrm flipH="1">
            <a:off x="638978" y="2673528"/>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79917" y="833719"/>
            <a:ext cx="10576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 name="Text Placeholder 3"/>
          <p:cNvSpPr>
            <a:spLocks noGrp="1"/>
          </p:cNvSpPr>
          <p:nvPr>
            <p:ph type="body" sz="quarter" idx="11" hasCustomPrompt="1"/>
          </p:nvPr>
        </p:nvSpPr>
        <p:spPr>
          <a:xfrm>
            <a:off x="800099" y="2765533"/>
            <a:ext cx="10543117"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46376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264975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21" name="Straight Connector 20"/>
          <p:cNvCxnSpPr>
            <a:endCxn id="22"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578093" y="2653234"/>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23" name="Straight Connector 22"/>
          <p:cNvCxnSpPr/>
          <p:nvPr userDrawn="1"/>
        </p:nvCxnSpPr>
        <p:spPr>
          <a:xfrm flipH="1">
            <a:off x="638978" y="2673528"/>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79917" y="788895"/>
            <a:ext cx="10576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 name="Text Placeholder 3"/>
          <p:cNvSpPr>
            <a:spLocks noGrp="1"/>
          </p:cNvSpPr>
          <p:nvPr>
            <p:ph type="body" sz="quarter" idx="11" hasCustomPrompt="1"/>
          </p:nvPr>
        </p:nvSpPr>
        <p:spPr>
          <a:xfrm>
            <a:off x="800099" y="2765533"/>
            <a:ext cx="10543117"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7138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264975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21" name="Straight Connector 20"/>
          <p:cNvCxnSpPr>
            <a:endCxn id="22"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578093" y="2653234"/>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23" name="Straight Connector 22"/>
          <p:cNvCxnSpPr/>
          <p:nvPr userDrawn="1"/>
        </p:nvCxnSpPr>
        <p:spPr>
          <a:xfrm flipH="1">
            <a:off x="638978" y="2673528"/>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79917" y="797860"/>
            <a:ext cx="10576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 name="Text Placeholder 3"/>
          <p:cNvSpPr>
            <a:spLocks noGrp="1"/>
          </p:cNvSpPr>
          <p:nvPr>
            <p:ph type="body" sz="quarter" idx="11" hasCustomPrompt="1"/>
          </p:nvPr>
        </p:nvSpPr>
        <p:spPr>
          <a:xfrm>
            <a:off x="800099" y="2765533"/>
            <a:ext cx="10543117"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43313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264975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21" name="Straight Connector 20"/>
          <p:cNvCxnSpPr>
            <a:endCxn id="22"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578093" y="2653234"/>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23" name="Straight Connector 22"/>
          <p:cNvCxnSpPr/>
          <p:nvPr userDrawn="1"/>
        </p:nvCxnSpPr>
        <p:spPr>
          <a:xfrm flipH="1">
            <a:off x="638978" y="2673528"/>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79917" y="797860"/>
            <a:ext cx="10576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 name="Text Placeholder 3"/>
          <p:cNvSpPr>
            <a:spLocks noGrp="1"/>
          </p:cNvSpPr>
          <p:nvPr>
            <p:ph type="body" sz="quarter" idx="11" hasCustomPrompt="1"/>
          </p:nvPr>
        </p:nvSpPr>
        <p:spPr>
          <a:xfrm>
            <a:off x="800099" y="2765533"/>
            <a:ext cx="10543117"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69360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264975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21" name="Straight Connector 20"/>
          <p:cNvCxnSpPr>
            <a:endCxn id="22"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578093" y="2653234"/>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23" name="Straight Connector 22"/>
          <p:cNvCxnSpPr/>
          <p:nvPr userDrawn="1"/>
        </p:nvCxnSpPr>
        <p:spPr>
          <a:xfrm flipH="1">
            <a:off x="638978" y="2673528"/>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79917" y="770966"/>
            <a:ext cx="10576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 name="Text Placeholder 3"/>
          <p:cNvSpPr>
            <a:spLocks noGrp="1"/>
          </p:cNvSpPr>
          <p:nvPr>
            <p:ph type="body" sz="quarter" idx="11" hasCustomPrompt="1"/>
          </p:nvPr>
        </p:nvSpPr>
        <p:spPr>
          <a:xfrm>
            <a:off x="800099" y="2765533"/>
            <a:ext cx="10543117"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309502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0" name="Picture 19"/>
          <p:cNvPicPr>
            <a:picLocks noChangeAspect="1"/>
          </p:cNvPicPr>
          <p:nvPr userDrawn="1"/>
        </p:nvPicPr>
        <p:blipFill>
          <a:blip r:embed="rId3"/>
          <a:stretch>
            <a:fillRect/>
          </a:stretch>
        </p:blipFill>
        <p:spPr>
          <a:xfrm>
            <a:off x="316993" y="6460580"/>
            <a:ext cx="491361" cy="293992"/>
          </a:xfrm>
          <a:prstGeom prst="rect">
            <a:avLst/>
          </a:prstGeom>
        </p:spPr>
      </p:pic>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60695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814302" y="1"/>
            <a:ext cx="10326460"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814301" y="3562904"/>
            <a:ext cx="10825608"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814301" y="4252818"/>
            <a:ext cx="10825608"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814301" y="4553318"/>
            <a:ext cx="1082560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849333" y="5507609"/>
            <a:ext cx="1586436" cy="949200"/>
          </a:xfrm>
          <a:prstGeom prst="rect">
            <a:avLst/>
          </a:prstGeom>
        </p:spPr>
      </p:pic>
      <p:sp>
        <p:nvSpPr>
          <p:cNvPr id="11" name="Text Placeholder 4"/>
          <p:cNvSpPr>
            <a:spLocks noGrp="1"/>
          </p:cNvSpPr>
          <p:nvPr>
            <p:ph type="body" sz="quarter" idx="13" hasCustomPrompt="1"/>
          </p:nvPr>
        </p:nvSpPr>
        <p:spPr>
          <a:xfrm>
            <a:off x="814301" y="2854692"/>
            <a:ext cx="108256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916939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0" name="Picture 19"/>
          <p:cNvPicPr>
            <a:picLocks noChangeAspect="1"/>
          </p:cNvPicPr>
          <p:nvPr userDrawn="1"/>
        </p:nvPicPr>
        <p:blipFill>
          <a:blip r:embed="rId3"/>
          <a:stretch>
            <a:fillRect/>
          </a:stretch>
        </p:blipFill>
        <p:spPr>
          <a:xfrm>
            <a:off x="316993" y="6460580"/>
            <a:ext cx="491361" cy="293992"/>
          </a:xfrm>
          <a:prstGeom prst="rect">
            <a:avLst/>
          </a:prstGeom>
        </p:spPr>
      </p:pic>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379290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0" name="Picture 19"/>
          <p:cNvPicPr>
            <a:picLocks noChangeAspect="1"/>
          </p:cNvPicPr>
          <p:nvPr userDrawn="1"/>
        </p:nvPicPr>
        <p:blipFill>
          <a:blip r:embed="rId3"/>
          <a:stretch>
            <a:fillRect/>
          </a:stretch>
        </p:blipFill>
        <p:spPr>
          <a:xfrm>
            <a:off x="316993" y="6460580"/>
            <a:ext cx="491361" cy="293992"/>
          </a:xfrm>
          <a:prstGeom prst="rect">
            <a:avLst/>
          </a:prstGeom>
        </p:spPr>
      </p:pic>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1635649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0" name="Picture 19"/>
          <p:cNvPicPr>
            <a:picLocks noChangeAspect="1"/>
          </p:cNvPicPr>
          <p:nvPr userDrawn="1"/>
        </p:nvPicPr>
        <p:blipFill>
          <a:blip r:embed="rId3"/>
          <a:stretch>
            <a:fillRect/>
          </a:stretch>
        </p:blipFill>
        <p:spPr>
          <a:xfrm>
            <a:off x="316993" y="6460580"/>
            <a:ext cx="491361" cy="293992"/>
          </a:xfrm>
          <a:prstGeom prst="rect">
            <a:avLst/>
          </a:prstGeom>
        </p:spPr>
      </p:pic>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1357578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 name="Picture Placeholder 3"/>
          <p:cNvSpPr>
            <a:spLocks noGrp="1" noChangeAspect="1"/>
          </p:cNvSpPr>
          <p:nvPr>
            <p:ph type="pic" sz="quarter" idx="10" hasCustomPrompt="1"/>
          </p:nvPr>
        </p:nvSpPr>
        <p:spPr>
          <a:xfrm>
            <a:off x="884520" y="113823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884520" y="294910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499872" y="42394"/>
            <a:ext cx="105156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894003" y="1189269"/>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894003" y="3000136"/>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894003" y="1602729"/>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894003" y="3404632"/>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884520" y="475834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894003" y="4809387"/>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894003" y="5213883"/>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280446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884520" y="113823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884520" y="294910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894003" y="1189269"/>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894003" y="3000136"/>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894003" y="1602729"/>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894003" y="3404632"/>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884520" y="475834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894003" y="4809387"/>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894003" y="5213883"/>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80499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884520" y="113823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884520" y="294910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894003" y="1189269"/>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894003" y="3000136"/>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894003" y="1602729"/>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894003" y="3404632"/>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884520" y="475834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894003" y="4809387"/>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894003" y="5213883"/>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43320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884520" y="113823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884520" y="294910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894003" y="1189269"/>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894003" y="3000136"/>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894003" y="1602729"/>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894003" y="3404632"/>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884520" y="475834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894003" y="4809387"/>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894003" y="5213883"/>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2307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884520" y="113823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884520" y="294910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894003" y="1189269"/>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894003" y="3000136"/>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894003" y="1602729"/>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894003" y="3404632"/>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884520" y="475834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894003" y="4809387"/>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894003" y="5213883"/>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63392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884520" y="113823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884520" y="294910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894003" y="1189269"/>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894003" y="3000136"/>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894003" y="1602729"/>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894003" y="3404632"/>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884520" y="475834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894003" y="4809387"/>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894003" y="5213883"/>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467289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884520" y="113823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884520" y="294910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894003" y="1189269"/>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894003" y="3000136"/>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894003" y="1602729"/>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894003" y="3404632"/>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884520" y="475834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894003" y="4809387"/>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894003" y="5213883"/>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0099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814299" y="1"/>
            <a:ext cx="10326460"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814297" y="3562904"/>
            <a:ext cx="10826496"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814297" y="4252818"/>
            <a:ext cx="10826496"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814297" y="4544353"/>
            <a:ext cx="10826496"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855990" y="5512926"/>
            <a:ext cx="1591733" cy="952500"/>
          </a:xfrm>
          <a:prstGeom prst="rect">
            <a:avLst/>
          </a:prstGeom>
        </p:spPr>
      </p:pic>
      <p:sp>
        <p:nvSpPr>
          <p:cNvPr id="12" name="Text Placeholder 4"/>
          <p:cNvSpPr>
            <a:spLocks noGrp="1"/>
          </p:cNvSpPr>
          <p:nvPr>
            <p:ph type="body" sz="quarter" idx="13" hasCustomPrompt="1"/>
          </p:nvPr>
        </p:nvSpPr>
        <p:spPr>
          <a:xfrm>
            <a:off x="814297" y="2854692"/>
            <a:ext cx="10826496"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1892692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9"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884520" y="113823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884520" y="294910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894003" y="1189269"/>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894003" y="3000136"/>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894003" y="1602729"/>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894003" y="3404632"/>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884520" y="4758344"/>
            <a:ext cx="1721224"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894003" y="4809387"/>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894003" y="5213883"/>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747398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4" name="Picture Placeholder 3"/>
          <p:cNvSpPr>
            <a:spLocks noGrp="1" noChangeAspect="1"/>
          </p:cNvSpPr>
          <p:nvPr>
            <p:ph type="pic" sz="quarter" idx="10" hasCustomPrompt="1"/>
          </p:nvPr>
        </p:nvSpPr>
        <p:spPr>
          <a:xfrm>
            <a:off x="913739" y="2088493"/>
            <a:ext cx="1267968"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914405" y="3514161"/>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415881" y="2085748"/>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415881" y="3520097"/>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415881" y="2499208"/>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415881" y="3924594"/>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11606949" y="1848862"/>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7" name="Straight Connector 36"/>
          <p:cNvCxnSpPr>
            <a:endCxn id="49" idx="0"/>
          </p:cNvCxnSpPr>
          <p:nvPr userDrawn="1"/>
        </p:nvCxnSpPr>
        <p:spPr>
          <a:xfrm flipV="1">
            <a:off x="55779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578093" y="1852339"/>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0" name="Straight Connector 49"/>
          <p:cNvCxnSpPr/>
          <p:nvPr userDrawn="1"/>
        </p:nvCxnSpPr>
        <p:spPr>
          <a:xfrm flipH="1">
            <a:off x="638978" y="1872633"/>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914405" y="4939549"/>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415881" y="4945486"/>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415881" y="5349982"/>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046573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28"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11606949" y="1848862"/>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7" name="Straight Connector 36"/>
          <p:cNvCxnSpPr>
            <a:endCxn id="49" idx="0"/>
          </p:cNvCxnSpPr>
          <p:nvPr userDrawn="1"/>
        </p:nvCxnSpPr>
        <p:spPr>
          <a:xfrm flipV="1">
            <a:off x="55779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578093" y="1852339"/>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0" name="Straight Connector 49"/>
          <p:cNvCxnSpPr/>
          <p:nvPr userDrawn="1"/>
        </p:nvCxnSpPr>
        <p:spPr>
          <a:xfrm flipH="1">
            <a:off x="638978" y="1872633"/>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2415881" y="2085748"/>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2415881" y="3520097"/>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2415881" y="2499208"/>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2415881" y="3924594"/>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2415881" y="4945486"/>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2415881" y="5349982"/>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913739" y="2088493"/>
            <a:ext cx="1267968"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914405" y="3514161"/>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914405" y="4939549"/>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3462199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28"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11606949" y="1848862"/>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7" name="Straight Connector 36"/>
          <p:cNvCxnSpPr>
            <a:endCxn id="49" idx="0"/>
          </p:cNvCxnSpPr>
          <p:nvPr userDrawn="1"/>
        </p:nvCxnSpPr>
        <p:spPr>
          <a:xfrm flipV="1">
            <a:off x="55779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578093" y="1852339"/>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0" name="Straight Connector 49"/>
          <p:cNvCxnSpPr/>
          <p:nvPr userDrawn="1"/>
        </p:nvCxnSpPr>
        <p:spPr>
          <a:xfrm flipH="1">
            <a:off x="638978" y="1872633"/>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2415881" y="2085748"/>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2415881" y="3520097"/>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2415881" y="2499208"/>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2415881" y="3924594"/>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2415881" y="4945486"/>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2415881" y="5349982"/>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913739" y="2088493"/>
            <a:ext cx="1267968"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914405" y="3514161"/>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914405" y="4939549"/>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1964468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28"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11606949" y="1848862"/>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7" name="Straight Connector 36"/>
          <p:cNvCxnSpPr>
            <a:endCxn id="49" idx="0"/>
          </p:cNvCxnSpPr>
          <p:nvPr userDrawn="1"/>
        </p:nvCxnSpPr>
        <p:spPr>
          <a:xfrm flipV="1">
            <a:off x="55779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578093" y="1852339"/>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0" name="Straight Connector 49"/>
          <p:cNvCxnSpPr/>
          <p:nvPr userDrawn="1"/>
        </p:nvCxnSpPr>
        <p:spPr>
          <a:xfrm flipH="1">
            <a:off x="638978" y="1872633"/>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2415881" y="2085748"/>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2415881" y="3520097"/>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2415881" y="2499208"/>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2415881" y="3924594"/>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2415881" y="4945486"/>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2415881" y="5349982"/>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913739" y="2088493"/>
            <a:ext cx="1267968"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914405" y="3514161"/>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914405" y="4939549"/>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49415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28"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11606949" y="1848862"/>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7" name="Straight Connector 36"/>
          <p:cNvCxnSpPr>
            <a:endCxn id="49" idx="0"/>
          </p:cNvCxnSpPr>
          <p:nvPr userDrawn="1"/>
        </p:nvCxnSpPr>
        <p:spPr>
          <a:xfrm flipV="1">
            <a:off x="55779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578093" y="1852339"/>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0" name="Straight Connector 49"/>
          <p:cNvCxnSpPr/>
          <p:nvPr userDrawn="1"/>
        </p:nvCxnSpPr>
        <p:spPr>
          <a:xfrm flipH="1">
            <a:off x="638978" y="1872633"/>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2415881" y="2085748"/>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2415881" y="3520097"/>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2415881" y="2499208"/>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2415881" y="3924594"/>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2415881" y="4945486"/>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2415881" y="5349982"/>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913739" y="2088493"/>
            <a:ext cx="1267968"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914405" y="3514161"/>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914405" y="4939549"/>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2877869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28"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11606949" y="1848862"/>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7" name="Straight Connector 36"/>
          <p:cNvCxnSpPr>
            <a:endCxn id="49" idx="0"/>
          </p:cNvCxnSpPr>
          <p:nvPr userDrawn="1"/>
        </p:nvCxnSpPr>
        <p:spPr>
          <a:xfrm flipV="1">
            <a:off x="55779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578093" y="1852339"/>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0" name="Straight Connector 49"/>
          <p:cNvCxnSpPr/>
          <p:nvPr userDrawn="1"/>
        </p:nvCxnSpPr>
        <p:spPr>
          <a:xfrm flipH="1">
            <a:off x="638978" y="1872633"/>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2415881" y="2085748"/>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2415881" y="3520097"/>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2415881" y="2499208"/>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2415881" y="3924594"/>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2415881" y="4945486"/>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2415881" y="5349982"/>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913739" y="2088493"/>
            <a:ext cx="1267968"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914405" y="3514161"/>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914405" y="4939549"/>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119256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28"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11606949" y="1848862"/>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7" name="Straight Connector 36"/>
          <p:cNvCxnSpPr/>
          <p:nvPr userDrawn="1"/>
        </p:nvCxnSpPr>
        <p:spPr>
          <a:xfrm flipV="1">
            <a:off x="55779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638978" y="1872633"/>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578093" y="1852339"/>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sp>
        <p:nvSpPr>
          <p:cNvPr id="41" name="Text Placeholder 6"/>
          <p:cNvSpPr>
            <a:spLocks noGrp="1"/>
          </p:cNvSpPr>
          <p:nvPr>
            <p:ph type="body" sz="quarter" idx="12" hasCustomPrompt="1"/>
          </p:nvPr>
        </p:nvSpPr>
        <p:spPr>
          <a:xfrm>
            <a:off x="2415881" y="2085748"/>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2415881" y="3520097"/>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2415881" y="2499208"/>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2415881" y="3924594"/>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2415881" y="4945486"/>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2415881" y="5349982"/>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913739" y="2088493"/>
            <a:ext cx="1267968"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914405" y="3514161"/>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914405" y="4939549"/>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2782626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
            <a:ext cx="12192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28"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11606949" y="1848862"/>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7" name="Straight Connector 36"/>
          <p:cNvCxnSpPr>
            <a:endCxn id="49" idx="0"/>
          </p:cNvCxnSpPr>
          <p:nvPr userDrawn="1"/>
        </p:nvCxnSpPr>
        <p:spPr>
          <a:xfrm flipV="1">
            <a:off x="55779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578093" y="1852339"/>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0" name="Straight Connector 49"/>
          <p:cNvCxnSpPr/>
          <p:nvPr userDrawn="1"/>
        </p:nvCxnSpPr>
        <p:spPr>
          <a:xfrm flipH="1">
            <a:off x="638978" y="1872633"/>
            <a:ext cx="109349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2415881" y="2085748"/>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2415881" y="3520097"/>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2415881" y="2499208"/>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2415881" y="3924594"/>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2415881" y="4945486"/>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2415881" y="5349982"/>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913739" y="2088493"/>
            <a:ext cx="1267968"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914405" y="3514161"/>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914405" y="4939549"/>
            <a:ext cx="126663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3031913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79802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2415593" y="6101651"/>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5" name="Straight Connector 14"/>
          <p:cNvCxnSpPr/>
          <p:nvPr/>
        </p:nvCxnSpPr>
        <p:spPr>
          <a:xfrm flipH="1">
            <a:off x="1" y="6124511"/>
            <a:ext cx="2387223"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504929" y="6124511"/>
            <a:ext cx="89245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11480156" y="6101651"/>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p:nvSpPr>
        <p:spPr>
          <a:xfrm flipH="1">
            <a:off x="11480156" y="3470373"/>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p:nvCxnSpPr>
        <p:spPr>
          <a:xfrm flipV="1">
            <a:off x="2446072" y="3552826"/>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2466366" y="3473850"/>
            <a:ext cx="121764" cy="16235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21" name="Straight Connector 20"/>
          <p:cNvCxnSpPr/>
          <p:nvPr/>
        </p:nvCxnSpPr>
        <p:spPr>
          <a:xfrm flipH="1">
            <a:off x="2527253" y="3494144"/>
            <a:ext cx="892222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469435" y="4878249"/>
            <a:ext cx="1586439" cy="949200"/>
          </a:xfrm>
          <a:prstGeom prst="rect">
            <a:avLst/>
          </a:prstGeom>
        </p:spPr>
      </p:pic>
      <p:sp>
        <p:nvSpPr>
          <p:cNvPr id="12" name="Title 2"/>
          <p:cNvSpPr>
            <a:spLocks noGrp="1"/>
          </p:cNvSpPr>
          <p:nvPr>
            <p:ph type="title" hasCustomPrompt="1"/>
          </p:nvPr>
        </p:nvSpPr>
        <p:spPr>
          <a:xfrm>
            <a:off x="2749177" y="761998"/>
            <a:ext cx="8510016"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761131" y="4593844"/>
            <a:ext cx="851001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761131" y="5301688"/>
            <a:ext cx="851001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761131" y="5584258"/>
            <a:ext cx="851001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761131" y="3652549"/>
            <a:ext cx="851001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661586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01461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699974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263642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708636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82282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447806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
            <a:ext cx="12192000" cy="6858000"/>
          </a:xfrm>
          <a:prstGeom prst="rect">
            <a:avLst/>
          </a:prstGeom>
        </p:spPr>
      </p:pic>
      <p:sp>
        <p:nvSpPr>
          <p:cNvPr id="13" name="Oval 1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527320"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11606949" y="6297687"/>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1" name="Straight Connector 2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567" y="6462763"/>
            <a:ext cx="487680" cy="291830"/>
          </a:xfrm>
          <a:prstGeom prst="rect">
            <a:avLst/>
          </a:prstGeom>
        </p:spPr>
      </p:pic>
      <p:sp>
        <p:nvSpPr>
          <p:cNvPr id="5"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422075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5977" y="871077"/>
            <a:ext cx="2616657" cy="1523172"/>
          </a:xfrm>
          <a:prstGeom prst="rect">
            <a:avLst/>
          </a:prstGeom>
        </p:spPr>
      </p:pic>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99872" y="42394"/>
            <a:ext cx="105156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3391319" y="4228306"/>
            <a:ext cx="4555556"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3391319" y="4726326"/>
            <a:ext cx="4848803"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3391319" y="2734246"/>
            <a:ext cx="3746116"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3391319" y="3232266"/>
            <a:ext cx="497376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3391319" y="3730286"/>
            <a:ext cx="4848803"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3391319" y="5722367"/>
            <a:ext cx="3448223"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3391319" y="5224346"/>
            <a:ext cx="4555556"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1369370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773066" y="1039938"/>
            <a:ext cx="5716732" cy="760694"/>
          </a:xfrm>
          <a:prstGeom prst="rect">
            <a:avLst/>
          </a:prstGeom>
        </p:spPr>
      </p:pic>
      <p:sp>
        <p:nvSpPr>
          <p:cNvPr id="37" name="Oval 36"/>
          <p:cNvSpPr/>
          <p:nvPr userDrawn="1"/>
        </p:nvSpPr>
        <p:spPr>
          <a:xfrm>
            <a:off x="2415593" y="629759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89245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480156" y="629759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1" name="Oval 40"/>
          <p:cNvSpPr/>
          <p:nvPr userDrawn="1"/>
        </p:nvSpPr>
        <p:spPr>
          <a:xfrm flipH="1">
            <a:off x="11480156" y="2196678"/>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n-lt"/>
            </a:endParaRPr>
          </a:p>
        </p:txBody>
      </p:sp>
      <p:cxnSp>
        <p:nvCxnSpPr>
          <p:cNvPr id="42" name="Straight Connector 41"/>
          <p:cNvCxnSpPr>
            <a:endCxn id="43" idx="0"/>
          </p:cNvCxnSpPr>
          <p:nvPr userDrawn="1"/>
        </p:nvCxnSpPr>
        <p:spPr>
          <a:xfrm flipV="1">
            <a:off x="2446072"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66366" y="2200155"/>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mn-lt"/>
            </a:endParaRPr>
          </a:p>
        </p:txBody>
      </p:sp>
      <p:cxnSp>
        <p:nvCxnSpPr>
          <p:cNvPr id="44" name="Straight Connector 43"/>
          <p:cNvCxnSpPr/>
          <p:nvPr userDrawn="1"/>
        </p:nvCxnSpPr>
        <p:spPr>
          <a:xfrm flipH="1">
            <a:off x="2527253" y="2220449"/>
            <a:ext cx="892222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582405" y="6320453"/>
            <a:ext cx="60959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11570752" y="2219538"/>
            <a:ext cx="62124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896771" y="2842544"/>
            <a:ext cx="4198972" cy="3236708"/>
          </a:xfrm>
          <a:prstGeom prst="rect">
            <a:avLst/>
          </a:prstGeom>
        </p:spPr>
      </p:pic>
      <p:sp>
        <p:nvSpPr>
          <p:cNvPr id="21" name="Title 4"/>
          <p:cNvSpPr>
            <a:spLocks noGrp="1"/>
          </p:cNvSpPr>
          <p:nvPr>
            <p:ph type="title" hasCustomPrompt="1"/>
          </p:nvPr>
        </p:nvSpPr>
        <p:spPr>
          <a:xfrm>
            <a:off x="499872" y="42394"/>
            <a:ext cx="11808013"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210728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Oval 7"/>
          <p:cNvSpPr/>
          <p:nvPr userDrawn="1"/>
        </p:nvSpPr>
        <p:spPr>
          <a:xfrm>
            <a:off x="2415593" y="6101651"/>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flipH="1">
            <a:off x="1" y="6124511"/>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2504929" y="6124511"/>
            <a:ext cx="89245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11480156" y="6101651"/>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Oval 12"/>
          <p:cNvSpPr/>
          <p:nvPr userDrawn="1"/>
        </p:nvSpPr>
        <p:spPr>
          <a:xfrm flipH="1">
            <a:off x="11480156" y="3470373"/>
            <a:ext cx="6096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flipV="1">
            <a:off x="2446072" y="3552826"/>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2466366" y="3473850"/>
            <a:ext cx="121764" cy="16235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16" name="Straight Connector 15"/>
          <p:cNvCxnSpPr/>
          <p:nvPr userDrawn="1"/>
        </p:nvCxnSpPr>
        <p:spPr>
          <a:xfrm flipH="1">
            <a:off x="2527253" y="3494144"/>
            <a:ext cx="892222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464140" y="4878249"/>
            <a:ext cx="1591733" cy="952500"/>
          </a:xfrm>
          <a:prstGeom prst="rect">
            <a:avLst/>
          </a:prstGeom>
        </p:spPr>
      </p:pic>
      <p:sp>
        <p:nvSpPr>
          <p:cNvPr id="22" name="Title 2"/>
          <p:cNvSpPr>
            <a:spLocks noGrp="1"/>
          </p:cNvSpPr>
          <p:nvPr>
            <p:ph type="title" hasCustomPrompt="1"/>
          </p:nvPr>
        </p:nvSpPr>
        <p:spPr>
          <a:xfrm>
            <a:off x="2749177" y="761998"/>
            <a:ext cx="8510016"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761131" y="4593844"/>
            <a:ext cx="8510016"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761131" y="5301688"/>
            <a:ext cx="8510016"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761131" y="5584258"/>
            <a:ext cx="8510016"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761131" y="3652549"/>
            <a:ext cx="8510016"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153366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99873" y="46180"/>
            <a:ext cx="10683935"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45411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4384" y="615707"/>
            <a:ext cx="12240768"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a:stretch>
            <a:fillRect/>
          </a:stretch>
        </p:blipFill>
        <p:spPr>
          <a:xfrm>
            <a:off x="316993" y="6460580"/>
            <a:ext cx="491361" cy="293992"/>
          </a:xfrm>
          <a:prstGeom prst="rect">
            <a:avLst/>
          </a:prstGeom>
        </p:spPr>
      </p:pic>
      <p:sp>
        <p:nvSpPr>
          <p:cNvPr id="14"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499873" y="46180"/>
            <a:ext cx="10683935"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6787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316993" y="6460580"/>
            <a:ext cx="491361" cy="293992"/>
          </a:xfrm>
          <a:prstGeom prst="rect">
            <a:avLst/>
          </a:prstGeom>
        </p:spPr>
      </p:pic>
      <p:sp>
        <p:nvSpPr>
          <p:cNvPr id="14"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499873" y="46180"/>
            <a:ext cx="10683935"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28780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4" name="Picture 23"/>
          <p:cNvPicPr>
            <a:picLocks noChangeAspect="1"/>
          </p:cNvPicPr>
          <p:nvPr userDrawn="1"/>
        </p:nvPicPr>
        <p:blipFill>
          <a:blip r:embed="rId2"/>
          <a:stretch>
            <a:fillRect/>
          </a:stretch>
        </p:blipFill>
        <p:spPr>
          <a:xfrm>
            <a:off x="316993" y="6460580"/>
            <a:ext cx="491361" cy="293992"/>
          </a:xfrm>
          <a:prstGeom prst="rect">
            <a:avLst/>
          </a:prstGeom>
        </p:spPr>
      </p:pic>
      <p:sp>
        <p:nvSpPr>
          <p:cNvPr id="14"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6131984"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499873" y="46180"/>
            <a:ext cx="10683935"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223019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527320" y="585223"/>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316992" y="6460580"/>
            <a:ext cx="491360" cy="293992"/>
          </a:xfrm>
          <a:prstGeom prst="rect">
            <a:avLst/>
          </a:prstGeom>
        </p:spPr>
      </p:pic>
      <p:sp>
        <p:nvSpPr>
          <p:cNvPr id="15" name="Oval 14"/>
          <p:cNvSpPr/>
          <p:nvPr userDrawn="1"/>
        </p:nvSpPr>
        <p:spPr>
          <a:xfrm>
            <a:off x="527320"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6" name="Straight Connector 15"/>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949" y="6297687"/>
            <a:ext cx="6096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11325305" y="6445466"/>
            <a:ext cx="10598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3055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ts val="3000"/>
              </a:lnSpc>
            </a:pPr>
            <a:r>
              <a:rPr lang="en-US" dirty="0">
                <a:solidFill>
                  <a:srgbClr val="FFFFFF"/>
                </a:solidFill>
                <a:latin typeface="Source Sans Pro"/>
              </a:rPr>
              <a:t>Presentation to the GAC: A  preliminary presentation of the Capacity Building program evaluation</a:t>
            </a:r>
          </a:p>
        </p:txBody>
      </p:sp>
      <p:sp>
        <p:nvSpPr>
          <p:cNvPr id="5" name="Text Placeholder 4"/>
          <p:cNvSpPr>
            <a:spLocks noGrp="1"/>
          </p:cNvSpPr>
          <p:nvPr>
            <p:ph type="body" sz="quarter" idx="12"/>
          </p:nvPr>
        </p:nvSpPr>
        <p:spPr>
          <a:xfrm>
            <a:off x="2761131" y="5355700"/>
            <a:ext cx="8510016" cy="632343"/>
          </a:xfrm>
        </p:spPr>
        <p:txBody>
          <a:bodyPr>
            <a:noAutofit/>
          </a:bodyPr>
          <a:lstStyle/>
          <a:p>
            <a:r>
              <a:rPr lang="en-US" sz="2200" dirty="0"/>
              <a:t>25 June 2018, ICANN 62, Panama </a:t>
            </a:r>
          </a:p>
          <a:p>
            <a:endParaRPr lang="en-US" sz="2200" dirty="0"/>
          </a:p>
        </p:txBody>
      </p:sp>
      <p:sp>
        <p:nvSpPr>
          <p:cNvPr id="3" name="TextBox 2"/>
          <p:cNvSpPr txBox="1"/>
          <p:nvPr/>
        </p:nvSpPr>
        <p:spPr>
          <a:xfrm>
            <a:off x="1574800" y="3295367"/>
            <a:ext cx="50865" cy="131232"/>
          </a:xfrm>
          <a:prstGeom prst="rect">
            <a:avLst/>
          </a:prstGeom>
          <a:noFill/>
        </p:spPr>
        <p:txBody>
          <a:bodyPr wrap="square" lIns="0" tIns="0" rIns="0" bIns="0" rtlCol="0">
            <a:spAutoFit/>
          </a:bodyPr>
          <a:lstStyle/>
          <a:p>
            <a:endParaRPr lang="en-US" dirty="0">
              <a:cs typeface="Source Sans Pro"/>
            </a:endParaRPr>
          </a:p>
        </p:txBody>
      </p:sp>
      <p:sp>
        <p:nvSpPr>
          <p:cNvPr id="6" name="Text Placeholder 5">
            <a:extLst>
              <a:ext uri="{FF2B5EF4-FFF2-40B4-BE49-F238E27FC236}">
                <a16:creationId xmlns:a16="http://schemas.microsoft.com/office/drawing/2014/main" id="{AFF192DC-B179-42BF-8245-D02631BF8A09}"/>
              </a:ext>
            </a:extLst>
          </p:cNvPr>
          <p:cNvSpPr>
            <a:spLocks noGrp="1"/>
          </p:cNvSpPr>
          <p:nvPr>
            <p:ph type="body" sz="quarter" idx="10"/>
          </p:nvPr>
        </p:nvSpPr>
        <p:spPr/>
        <p:txBody>
          <a:bodyPr/>
          <a:lstStyle/>
          <a:p>
            <a:r>
              <a:rPr lang="en-US" dirty="0"/>
              <a:t>Alice Munyua</a:t>
            </a:r>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dirty="0"/>
            </a:br>
            <a:r>
              <a:rPr lang="en-US" dirty="0"/>
              <a:t>Some Preliminary Observations and Recommendations</a:t>
            </a:r>
            <a:br>
              <a:rPr lang="en-US" dirty="0"/>
            </a:br>
            <a:endParaRPr lang="en-US" dirty="0"/>
          </a:p>
        </p:txBody>
      </p:sp>
      <p:sp>
        <p:nvSpPr>
          <p:cNvPr id="5" name="Text Placeholder 4"/>
          <p:cNvSpPr>
            <a:spLocks noGrp="1"/>
          </p:cNvSpPr>
          <p:nvPr>
            <p:ph type="body" sz="quarter" idx="11"/>
          </p:nvPr>
        </p:nvSpPr>
        <p:spPr/>
        <p:txBody>
          <a:bodyPr/>
          <a:lstStyle/>
          <a:p>
            <a:r>
              <a:rPr lang="en-US" dirty="0"/>
              <a:t>Section 3  </a:t>
            </a:r>
          </a:p>
        </p:txBody>
      </p:sp>
    </p:spTree>
    <p:extLst>
      <p:ext uri="{BB962C8B-B14F-4D97-AF65-F5344CB8AC3E}">
        <p14:creationId xmlns:p14="http://schemas.microsoft.com/office/powerpoint/2010/main" val="410166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7" y="46180"/>
            <a:ext cx="12039600" cy="450663"/>
          </a:xfrm>
        </p:spPr>
        <p:txBody>
          <a:bodyPr/>
          <a:lstStyle/>
          <a:p>
            <a:r>
              <a:rPr lang="en-US" sz="2400" dirty="0"/>
              <a:t>Some Preliminary Observations</a:t>
            </a:r>
            <a:r>
              <a:rPr lang="en-US" sz="2200" dirty="0"/>
              <a:t>, P.1</a:t>
            </a:r>
          </a:p>
        </p:txBody>
      </p:sp>
      <p:sp>
        <p:nvSpPr>
          <p:cNvPr id="4" name="Rectangle 3">
            <a:extLst>
              <a:ext uri="{FF2B5EF4-FFF2-40B4-BE49-F238E27FC236}">
                <a16:creationId xmlns:a16="http://schemas.microsoft.com/office/drawing/2014/main" id="{D72F1BF5-E8E1-4666-A4E1-CA1D1E61A714}"/>
              </a:ext>
            </a:extLst>
          </p:cNvPr>
          <p:cNvSpPr/>
          <p:nvPr/>
        </p:nvSpPr>
        <p:spPr>
          <a:xfrm>
            <a:off x="0" y="666974"/>
            <a:ext cx="11804823" cy="4524315"/>
          </a:xfrm>
          <a:prstGeom prst="rect">
            <a:avLst/>
          </a:prstGeom>
        </p:spPr>
        <p:txBody>
          <a:bodyPr wrap="square">
            <a:spAutoFit/>
          </a:bodyPr>
          <a:lstStyle/>
          <a:p>
            <a:pPr marL="457200" indent="-457200">
              <a:buFont typeface="Arial" panose="020B0604020202020204" pitchFamily="34" charset="0"/>
              <a:buChar char="•"/>
            </a:pPr>
            <a:r>
              <a:rPr lang="en-US" sz="2400" dirty="0"/>
              <a:t>High levels  of satisfaction – </a:t>
            </a:r>
          </a:p>
          <a:p>
            <a:pPr marL="914400" lvl="1" indent="-457200">
              <a:buFont typeface="Arial" panose="020B0604020202020204" pitchFamily="34" charset="0"/>
              <a:buChar char="•"/>
            </a:pPr>
            <a:r>
              <a:rPr lang="en-US" sz="2400" dirty="0"/>
              <a:t>Ratings for workshops averaged 4.5 out of 5</a:t>
            </a:r>
          </a:p>
          <a:p>
            <a:pPr marL="914400" lvl="1"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Requests for online materials and materials for varying levels of experience – </a:t>
            </a:r>
          </a:p>
          <a:p>
            <a:pPr marL="914400" lvl="1" indent="-457200">
              <a:buFont typeface="Arial" panose="020B0604020202020204" pitchFamily="34" charset="0"/>
              <a:buChar char="•"/>
            </a:pPr>
            <a:r>
              <a:rPr lang="en-US" sz="2400" dirty="0"/>
              <a:t>Participants valued availability of materials in advance of workshops and requested an online learning platform for GAC members that could also be integrated into orientation</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While the project is specifically target for government participants, respondents found the multistakeholder approach valuable and appreciated presentations and participation by non-governmental stakeholders</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310458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 y="46180"/>
            <a:ext cx="12118427" cy="450663"/>
          </a:xfrm>
        </p:spPr>
        <p:txBody>
          <a:bodyPr/>
          <a:lstStyle/>
          <a:p>
            <a:r>
              <a:rPr lang="en-US" sz="2400" dirty="0"/>
              <a:t>Some Preliminary Observations</a:t>
            </a:r>
            <a:r>
              <a:rPr lang="en-US" sz="2200" dirty="0"/>
              <a:t>, P.2</a:t>
            </a:r>
          </a:p>
        </p:txBody>
      </p:sp>
      <p:sp>
        <p:nvSpPr>
          <p:cNvPr id="3" name="Rectangle 2">
            <a:extLst>
              <a:ext uri="{FF2B5EF4-FFF2-40B4-BE49-F238E27FC236}">
                <a16:creationId xmlns:a16="http://schemas.microsoft.com/office/drawing/2014/main" id="{F296B916-82E2-480E-8516-3D69A1CBF8E4}"/>
              </a:ext>
            </a:extLst>
          </p:cNvPr>
          <p:cNvSpPr/>
          <p:nvPr/>
        </p:nvSpPr>
        <p:spPr>
          <a:xfrm>
            <a:off x="1" y="672860"/>
            <a:ext cx="11277600" cy="5478423"/>
          </a:xfrm>
          <a:prstGeom prst="rect">
            <a:avLst/>
          </a:prstGeom>
        </p:spPr>
        <p:txBody>
          <a:bodyPr wrap="square">
            <a:spAutoFit/>
          </a:bodyPr>
          <a:lstStyle/>
          <a:p>
            <a:r>
              <a:rPr lang="en-US" sz="2400" u="sng" dirty="0"/>
              <a:t>Opportunities</a:t>
            </a:r>
            <a:r>
              <a:rPr lang="en-US" sz="2400" dirty="0"/>
              <a:t>  </a:t>
            </a:r>
          </a:p>
          <a:p>
            <a:r>
              <a:rPr lang="en-US" sz="2400" dirty="0"/>
              <a:t>-Online learning platform for GAC and governments. ICANN Learn</a:t>
            </a:r>
          </a:p>
          <a:p>
            <a:r>
              <a:rPr lang="en-US" sz="2400" dirty="0"/>
              <a:t>-GAC members to host regional meetings in preparation for ICANN meetings?</a:t>
            </a:r>
          </a:p>
          <a:p>
            <a:r>
              <a:rPr lang="en-US" sz="2400" dirty="0"/>
              <a:t>-Explore the value add beyond the ICANN community?</a:t>
            </a:r>
          </a:p>
          <a:p>
            <a:endParaRPr lang="en-US" sz="2400" u="sng" dirty="0"/>
          </a:p>
          <a:p>
            <a:r>
              <a:rPr lang="en-US" sz="2400" u="sng" dirty="0"/>
              <a:t>Concerns</a:t>
            </a:r>
            <a:r>
              <a:rPr lang="en-US" sz="2400" dirty="0"/>
              <a:t> </a:t>
            </a:r>
            <a:r>
              <a:rPr lang="en-US" sz="2800" dirty="0"/>
              <a:t>  </a:t>
            </a:r>
          </a:p>
          <a:p>
            <a:r>
              <a:rPr lang="en-US" dirty="0"/>
              <a:t> </a:t>
            </a:r>
            <a:endParaRPr lang="en-GB" dirty="0"/>
          </a:p>
          <a:p>
            <a:r>
              <a:rPr lang="en-US" dirty="0"/>
              <a:t>-</a:t>
            </a:r>
            <a:r>
              <a:rPr lang="en-US" sz="2400" dirty="0"/>
              <a:t>Significant change at the impact level (political, economic, legislative, cultural, and social spheres)</a:t>
            </a:r>
          </a:p>
          <a:p>
            <a:r>
              <a:rPr lang="en-US" sz="2400" dirty="0"/>
              <a:t>-High turn-over. </a:t>
            </a:r>
          </a:p>
          <a:p>
            <a:r>
              <a:rPr lang="en-US" sz="2400" dirty="0"/>
              <a:t>-Difficult to keep track of benefits to the under-served countries in the longer term. </a:t>
            </a:r>
          </a:p>
          <a:p>
            <a:r>
              <a:rPr lang="en-US" sz="2400" dirty="0"/>
              <a:t>-Budget</a:t>
            </a:r>
            <a:endParaRPr lang="en-GB" sz="2400" dirty="0"/>
          </a:p>
          <a:p>
            <a:endParaRPr lang="en-GB" dirty="0"/>
          </a:p>
          <a:p>
            <a:r>
              <a:rPr lang="en-US" dirty="0"/>
              <a:t> </a:t>
            </a:r>
            <a:endParaRPr lang="en-GB" dirty="0"/>
          </a:p>
          <a:p>
            <a:r>
              <a:rPr lang="en-US" sz="2800" dirty="0"/>
              <a:t>           </a:t>
            </a:r>
          </a:p>
        </p:txBody>
      </p:sp>
    </p:spTree>
    <p:extLst>
      <p:ext uri="{BB962C8B-B14F-4D97-AF65-F5344CB8AC3E}">
        <p14:creationId xmlns:p14="http://schemas.microsoft.com/office/powerpoint/2010/main" val="384465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180"/>
            <a:ext cx="12149958" cy="450663"/>
          </a:xfrm>
        </p:spPr>
        <p:txBody>
          <a:bodyPr/>
          <a:lstStyle/>
          <a:p>
            <a:r>
              <a:rPr lang="en-US" sz="2200" dirty="0"/>
              <a:t> </a:t>
            </a:r>
            <a:r>
              <a:rPr lang="en-US" sz="2400" dirty="0"/>
              <a:t>Some Preliminary Observations, P3</a:t>
            </a:r>
            <a:endParaRPr lang="en-US" sz="2200" dirty="0"/>
          </a:p>
        </p:txBody>
      </p:sp>
      <p:sp>
        <p:nvSpPr>
          <p:cNvPr id="3" name="Rectangle 2">
            <a:extLst>
              <a:ext uri="{FF2B5EF4-FFF2-40B4-BE49-F238E27FC236}">
                <a16:creationId xmlns:a16="http://schemas.microsoft.com/office/drawing/2014/main" id="{3AD20A9A-FE4A-49CC-B5F4-F2642816D820}"/>
              </a:ext>
            </a:extLst>
          </p:cNvPr>
          <p:cNvSpPr/>
          <p:nvPr/>
        </p:nvSpPr>
        <p:spPr>
          <a:xfrm>
            <a:off x="378372" y="714704"/>
            <a:ext cx="10805436" cy="3785652"/>
          </a:xfrm>
          <a:prstGeom prst="rect">
            <a:avLst/>
          </a:prstGeom>
        </p:spPr>
        <p:txBody>
          <a:bodyPr wrap="square">
            <a:spAutoFit/>
          </a:bodyPr>
          <a:lstStyle/>
          <a:p>
            <a:r>
              <a:rPr lang="en-US" sz="2400" b="1" dirty="0"/>
              <a:t>Preliminary Recommendations</a:t>
            </a:r>
          </a:p>
          <a:p>
            <a:endParaRPr lang="en-US" sz="2400" b="1" dirty="0"/>
          </a:p>
          <a:p>
            <a:pPr marL="342900" indent="-342900">
              <a:buFont typeface="Arial" panose="020B0604020202020204" pitchFamily="34" charset="0"/>
              <a:buChar char="•"/>
            </a:pPr>
            <a:r>
              <a:rPr lang="en-US" sz="2400" dirty="0"/>
              <a:t>Creation of online learning platform for GAC members and those who might not have joined the GAC yet. </a:t>
            </a:r>
          </a:p>
          <a:p>
            <a:pPr marL="800100" lvl="1" indent="-342900">
              <a:buFont typeface="Arial" panose="020B0604020202020204" pitchFamily="34" charset="0"/>
              <a:buChar char="•"/>
            </a:pPr>
            <a:r>
              <a:rPr lang="en-US" sz="2400" dirty="0"/>
              <a:t>Materials on process and roles</a:t>
            </a:r>
          </a:p>
          <a:p>
            <a:pPr marL="800100" lvl="1" indent="-342900">
              <a:buFont typeface="Arial" panose="020B0604020202020204" pitchFamily="34" charset="0"/>
              <a:buChar char="•"/>
            </a:pPr>
            <a:r>
              <a:rPr lang="en-US" sz="2400" dirty="0"/>
              <a:t>Materials on current policy issues</a:t>
            </a:r>
          </a:p>
          <a:p>
            <a:pPr marL="342900" indent="-342900">
              <a:buFont typeface="Arial" panose="020B0604020202020204" pitchFamily="34" charset="0"/>
              <a:buChar char="•"/>
            </a:pPr>
            <a:r>
              <a:rPr lang="en-US" sz="2400" dirty="0"/>
              <a:t>Evolution of the Capacity Building workshop program into a regularly budgeted area of activity – perhaps linked to the onboarding process for new GAC members</a:t>
            </a:r>
          </a:p>
          <a:p>
            <a:pPr marL="342900" indent="-342900">
              <a:buFont typeface="Arial" panose="020B0604020202020204" pitchFamily="34" charset="0"/>
              <a:buChar char="•"/>
            </a:pPr>
            <a:r>
              <a:rPr lang="en-US" sz="2400" dirty="0"/>
              <a:t>Maintain the demand driven model for future capacity building activities </a:t>
            </a:r>
          </a:p>
        </p:txBody>
      </p:sp>
    </p:spTree>
    <p:extLst>
      <p:ext uri="{BB962C8B-B14F-4D97-AF65-F5344CB8AC3E}">
        <p14:creationId xmlns:p14="http://schemas.microsoft.com/office/powerpoint/2010/main" val="285060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dirty="0"/>
            </a:br>
            <a:r>
              <a:rPr lang="en-US" dirty="0"/>
              <a:t>Summary and Way Forward</a:t>
            </a:r>
          </a:p>
        </p:txBody>
      </p:sp>
      <p:sp>
        <p:nvSpPr>
          <p:cNvPr id="5" name="Text Placeholder 4"/>
          <p:cNvSpPr>
            <a:spLocks noGrp="1"/>
          </p:cNvSpPr>
          <p:nvPr>
            <p:ph type="body" sz="quarter" idx="11"/>
          </p:nvPr>
        </p:nvSpPr>
        <p:spPr/>
        <p:txBody>
          <a:bodyPr/>
          <a:lstStyle/>
          <a:p>
            <a:r>
              <a:rPr lang="en-US" dirty="0"/>
              <a:t>Section 3  </a:t>
            </a:r>
          </a:p>
        </p:txBody>
      </p:sp>
    </p:spTree>
    <p:extLst>
      <p:ext uri="{BB962C8B-B14F-4D97-AF65-F5344CB8AC3E}">
        <p14:creationId xmlns:p14="http://schemas.microsoft.com/office/powerpoint/2010/main" val="388263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7" y="46180"/>
            <a:ext cx="12155213" cy="450663"/>
          </a:xfrm>
        </p:spPr>
        <p:txBody>
          <a:bodyPr/>
          <a:lstStyle/>
          <a:p>
            <a:r>
              <a:rPr lang="en-US" sz="2200" dirty="0"/>
              <a:t>Summary and Way forward </a:t>
            </a:r>
          </a:p>
        </p:txBody>
      </p:sp>
      <p:sp>
        <p:nvSpPr>
          <p:cNvPr id="3" name="Rectangle 2">
            <a:extLst>
              <a:ext uri="{FF2B5EF4-FFF2-40B4-BE49-F238E27FC236}">
                <a16:creationId xmlns:a16="http://schemas.microsoft.com/office/drawing/2014/main" id="{864C106F-9AA9-4EEB-92CC-F29FAE1324C2}"/>
              </a:ext>
            </a:extLst>
          </p:cNvPr>
          <p:cNvSpPr/>
          <p:nvPr/>
        </p:nvSpPr>
        <p:spPr>
          <a:xfrm>
            <a:off x="36788" y="724887"/>
            <a:ext cx="11792748" cy="6001643"/>
          </a:xfrm>
          <a:prstGeom prst="rect">
            <a:avLst/>
          </a:prstGeom>
        </p:spPr>
        <p:txBody>
          <a:bodyPr wrap="square">
            <a:spAutoFit/>
          </a:bodyPr>
          <a:lstStyle/>
          <a:p>
            <a:r>
              <a:rPr lang="en-US" sz="2400" b="1" dirty="0"/>
              <a:t>Next steps</a:t>
            </a:r>
          </a:p>
          <a:p>
            <a:endParaRPr lang="en-US" sz="2400" b="1" dirty="0"/>
          </a:p>
          <a:p>
            <a:pPr marL="457200" indent="-457200">
              <a:buFont typeface="Arial" panose="020B0604020202020204" pitchFamily="34" charset="0"/>
              <a:buChar char="•"/>
            </a:pPr>
            <a:r>
              <a:rPr lang="en-US" sz="2400" dirty="0"/>
              <a:t>Integration of most recent workshop reports and evaluations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Post survey results gathered on Panama Workshop</a:t>
            </a:r>
          </a:p>
          <a:p>
            <a:pPr marL="914400" lvl="1" indent="-457200">
              <a:buFont typeface="Arial" panose="020B0604020202020204" pitchFamily="34" charset="0"/>
              <a:buChar char="•"/>
            </a:pPr>
            <a:r>
              <a:rPr lang="en-US" sz="2400" dirty="0"/>
              <a:t>Survey will launch by end of ICANN 62 and close within 2 weeks</a:t>
            </a:r>
          </a:p>
          <a:p>
            <a:pPr marL="914400" lvl="1" indent="-457200">
              <a:buFont typeface="Arial" panose="020B0604020202020204" pitchFamily="34" charset="0"/>
              <a:buChar char="•"/>
            </a:pPr>
            <a:r>
              <a:rPr lang="en-US" sz="2400" dirty="0"/>
              <a:t>Encourage all participants to return evaluations</a:t>
            </a:r>
          </a:p>
          <a:p>
            <a:pPr marL="914400" lvl="1" indent="-457200">
              <a:buFont typeface="Arial" panose="020B0604020202020204" pitchFamily="34" charset="0"/>
              <a:buChar char="•"/>
            </a:pPr>
            <a:endParaRPr lang="en-US" sz="2400" dirty="0"/>
          </a:p>
          <a:p>
            <a:pPr lvl="1" indent="-457200">
              <a:buFont typeface="Arial" panose="020B0604020202020204" pitchFamily="34" charset="0"/>
              <a:buChar char="•"/>
            </a:pPr>
            <a:r>
              <a:rPr lang="en-US" sz="2400" dirty="0"/>
              <a:t>Revisions made to evaluation report to incorporate last survey and update observations</a:t>
            </a:r>
          </a:p>
          <a:p>
            <a:pPr lvl="1" indent="-457200">
              <a:buFont typeface="Arial" panose="020B0604020202020204" pitchFamily="34" charset="0"/>
              <a:buChar char="•"/>
            </a:pPr>
            <a:r>
              <a:rPr lang="en-US" sz="2400" dirty="0"/>
              <a:t>Final evaluation circulated to the GAC by the end of July 2018</a:t>
            </a:r>
          </a:p>
          <a:p>
            <a:pPr lvl="1" indent="-457200">
              <a:buFont typeface="Arial" panose="020B0604020202020204" pitchFamily="34" charset="0"/>
              <a:buChar char="•"/>
            </a:pPr>
            <a:r>
              <a:rPr lang="en-US" sz="2400" dirty="0"/>
              <a:t>Presentation of report ICANN 63 Barcelona October 2018</a:t>
            </a:r>
          </a:p>
          <a:p>
            <a:endParaRPr lang="en-US" sz="2400" dirty="0"/>
          </a:p>
          <a:p>
            <a:r>
              <a:rPr lang="en-US" sz="2400" dirty="0"/>
              <a:t>Discussion</a:t>
            </a:r>
          </a:p>
          <a:p>
            <a:pPr marL="457200" indent="-4572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32598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958D-0DB1-964A-B5B0-50B6A8995844}"/>
              </a:ext>
            </a:extLst>
          </p:cNvPr>
          <p:cNvSpPr>
            <a:spLocks noGrp="1"/>
          </p:cNvSpPr>
          <p:nvPr>
            <p:ph type="title"/>
          </p:nvPr>
        </p:nvSpPr>
        <p:spPr/>
        <p:txBody>
          <a:bodyPr/>
          <a:lstStyle/>
          <a:p>
            <a:pPr algn="ctr"/>
            <a:r>
              <a:rPr lang="en-US" dirty="0"/>
              <a:t>Discussions</a:t>
            </a:r>
          </a:p>
        </p:txBody>
      </p:sp>
      <p:sp>
        <p:nvSpPr>
          <p:cNvPr id="3" name="TextBox 2">
            <a:extLst>
              <a:ext uri="{FF2B5EF4-FFF2-40B4-BE49-F238E27FC236}">
                <a16:creationId xmlns:a16="http://schemas.microsoft.com/office/drawing/2014/main" id="{4B020B7F-9DF3-D341-88EB-9D6307CAB57A}"/>
              </a:ext>
            </a:extLst>
          </p:cNvPr>
          <p:cNvSpPr txBox="1"/>
          <p:nvPr/>
        </p:nvSpPr>
        <p:spPr>
          <a:xfrm flipH="1">
            <a:off x="332507" y="1862051"/>
            <a:ext cx="11621194" cy="861774"/>
          </a:xfrm>
          <a:prstGeom prst="rect">
            <a:avLst/>
          </a:prstGeom>
          <a:noFill/>
        </p:spPr>
        <p:txBody>
          <a:bodyPr wrap="square" lIns="0" tIns="0" rIns="0" bIns="0" rtlCol="0">
            <a:spAutoFit/>
          </a:bodyPr>
          <a:lstStyle/>
          <a:p>
            <a:pPr algn="ctr"/>
            <a:r>
              <a:rPr lang="en-US" sz="2800" dirty="0">
                <a:cs typeface="Source Sans Pro"/>
              </a:rPr>
              <a:t>Thank you and discussions</a:t>
            </a:r>
          </a:p>
          <a:p>
            <a:pPr algn="ctr"/>
            <a:endParaRPr lang="en-US" sz="2800" dirty="0">
              <a:cs typeface="Source Sans Pro"/>
            </a:endParaRPr>
          </a:p>
        </p:txBody>
      </p:sp>
    </p:spTree>
    <p:extLst>
      <p:ext uri="{BB962C8B-B14F-4D97-AF65-F5344CB8AC3E}">
        <p14:creationId xmlns:p14="http://schemas.microsoft.com/office/powerpoint/2010/main" val="381044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0668001" cy="642207"/>
          </a:xfrm>
        </p:spPr>
        <p:txBody>
          <a:bodyPr/>
          <a:lstStyle/>
          <a:p>
            <a:pPr algn="ctr"/>
            <a:r>
              <a:rPr lang="en-US" dirty="0"/>
              <a:t>Agenda</a:t>
            </a:r>
          </a:p>
        </p:txBody>
      </p:sp>
      <p:sp>
        <p:nvSpPr>
          <p:cNvPr id="3" name="Rectangle 2">
            <a:extLst>
              <a:ext uri="{FF2B5EF4-FFF2-40B4-BE49-F238E27FC236}">
                <a16:creationId xmlns:a16="http://schemas.microsoft.com/office/drawing/2014/main" id="{377B88E9-F67D-448D-BD72-BBFECEDFF85C}"/>
              </a:ext>
            </a:extLst>
          </p:cNvPr>
          <p:cNvSpPr/>
          <p:nvPr/>
        </p:nvSpPr>
        <p:spPr>
          <a:xfrm>
            <a:off x="0" y="642208"/>
            <a:ext cx="12081641" cy="5293757"/>
          </a:xfrm>
          <a:prstGeom prst="rect">
            <a:avLst/>
          </a:prstGeom>
        </p:spPr>
        <p:txBody>
          <a:bodyPr wrap="square">
            <a:spAutoFit/>
          </a:bodyPr>
          <a:lstStyle/>
          <a:p>
            <a:pPr marL="285750" indent="-285750">
              <a:buFont typeface="Arial" charset="0"/>
              <a:buChar char="•"/>
            </a:pPr>
            <a:r>
              <a:rPr lang="en-US" sz="2600" dirty="0"/>
              <a:t>Introduction</a:t>
            </a:r>
          </a:p>
          <a:p>
            <a:endParaRPr lang="en-US" sz="2600" dirty="0"/>
          </a:p>
          <a:p>
            <a:pPr marL="285750" indent="-285750">
              <a:buFont typeface="Arial" charset="0"/>
              <a:buChar char="•"/>
            </a:pPr>
            <a:r>
              <a:rPr lang="en-US" sz="2600" dirty="0"/>
              <a:t>Overview of program</a:t>
            </a:r>
          </a:p>
          <a:p>
            <a:pPr marL="285750" indent="-285750">
              <a:buFont typeface="Arial" charset="0"/>
              <a:buChar char="•"/>
            </a:pPr>
            <a:endParaRPr lang="en-US" sz="2600" dirty="0"/>
          </a:p>
          <a:p>
            <a:pPr marL="285750" indent="-285750">
              <a:buFont typeface="Arial" charset="0"/>
              <a:buChar char="•"/>
            </a:pPr>
            <a:r>
              <a:rPr lang="en-US" sz="2600" dirty="0"/>
              <a:t>Evaluation Methodology</a:t>
            </a:r>
          </a:p>
          <a:p>
            <a:pPr marL="285750" indent="-285750">
              <a:buFont typeface="Arial" charset="0"/>
              <a:buChar char="•"/>
            </a:pPr>
            <a:endParaRPr lang="en-US" sz="2600" dirty="0"/>
          </a:p>
          <a:p>
            <a:pPr marL="285750" indent="-285750">
              <a:buFont typeface="Arial" charset="0"/>
              <a:buChar char="•"/>
            </a:pPr>
            <a:r>
              <a:rPr lang="en-US" sz="2600" dirty="0"/>
              <a:t>Some preliminary observations</a:t>
            </a:r>
          </a:p>
          <a:p>
            <a:pPr marL="285750" indent="-285750">
              <a:buFont typeface="Arial" charset="0"/>
              <a:buChar char="•"/>
            </a:pPr>
            <a:endParaRPr lang="en-US" sz="2600" dirty="0"/>
          </a:p>
          <a:p>
            <a:pPr marL="285750" indent="-285750">
              <a:buFont typeface="Arial" charset="0"/>
              <a:buChar char="•"/>
            </a:pPr>
            <a:r>
              <a:rPr lang="en-US" sz="2600" dirty="0"/>
              <a:t>Summary and Way Forward</a:t>
            </a:r>
          </a:p>
          <a:p>
            <a:pPr marL="285750" indent="-285750">
              <a:buFont typeface="Arial" charset="0"/>
              <a:buChar char="•"/>
            </a:pPr>
            <a:endParaRPr lang="en-US" sz="2600" dirty="0"/>
          </a:p>
          <a:p>
            <a:pPr marL="285750" indent="-285750">
              <a:buFont typeface="Arial" charset="0"/>
              <a:buChar char="•"/>
            </a:pPr>
            <a:r>
              <a:rPr lang="en-US" sz="2600" dirty="0"/>
              <a:t>Discussion</a:t>
            </a:r>
          </a:p>
          <a:p>
            <a:pPr marL="285750" indent="-285750">
              <a:buFont typeface="Arial" charset="0"/>
              <a:buChar char="•"/>
            </a:pPr>
            <a:endParaRPr lang="en-US" sz="2600" dirty="0"/>
          </a:p>
          <a:p>
            <a:pPr marL="285750" indent="-285750">
              <a:buFont typeface="Arial" charset="0"/>
              <a:buChar char="•"/>
            </a:pPr>
            <a:endParaRPr lang="en-US" sz="2600" dirty="0"/>
          </a:p>
        </p:txBody>
      </p:sp>
    </p:spTree>
    <p:extLst>
      <p:ext uri="{BB962C8B-B14F-4D97-AF65-F5344CB8AC3E}">
        <p14:creationId xmlns:p14="http://schemas.microsoft.com/office/powerpoint/2010/main" val="182100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dirty="0"/>
            </a:br>
            <a:r>
              <a:rPr lang="en-US" dirty="0"/>
              <a:t>Overview of program</a:t>
            </a:r>
          </a:p>
        </p:txBody>
      </p:sp>
      <p:sp>
        <p:nvSpPr>
          <p:cNvPr id="5" name="Text Placeholder 4"/>
          <p:cNvSpPr>
            <a:spLocks noGrp="1"/>
          </p:cNvSpPr>
          <p:nvPr>
            <p:ph type="body" sz="quarter" idx="11"/>
          </p:nvPr>
        </p:nvSpPr>
        <p:spPr/>
        <p:txBody>
          <a:bodyPr/>
          <a:lstStyle/>
          <a:p>
            <a:r>
              <a:rPr lang="en-US" dirty="0"/>
              <a:t>Section 1 </a:t>
            </a:r>
          </a:p>
        </p:txBody>
      </p:sp>
    </p:spTree>
    <p:extLst>
      <p:ext uri="{BB962C8B-B14F-4D97-AF65-F5344CB8AC3E}">
        <p14:creationId xmlns:p14="http://schemas.microsoft.com/office/powerpoint/2010/main" val="172083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0668001" cy="642207"/>
          </a:xfrm>
        </p:spPr>
        <p:txBody>
          <a:bodyPr/>
          <a:lstStyle/>
          <a:p>
            <a:pPr algn="ctr"/>
            <a:r>
              <a:rPr lang="en-US" sz="2600" dirty="0"/>
              <a:t>Overview of Program</a:t>
            </a:r>
          </a:p>
        </p:txBody>
      </p:sp>
      <p:sp>
        <p:nvSpPr>
          <p:cNvPr id="2" name="Rectangle 1">
            <a:extLst>
              <a:ext uri="{FF2B5EF4-FFF2-40B4-BE49-F238E27FC236}">
                <a16:creationId xmlns:a16="http://schemas.microsoft.com/office/drawing/2014/main" id="{1791FDB0-A70D-4EAD-973F-7E330BDD7A65}"/>
              </a:ext>
            </a:extLst>
          </p:cNvPr>
          <p:cNvSpPr/>
          <p:nvPr/>
        </p:nvSpPr>
        <p:spPr>
          <a:xfrm>
            <a:off x="0" y="642208"/>
            <a:ext cx="12192000" cy="5693866"/>
          </a:xfrm>
          <a:prstGeom prst="rect">
            <a:avLst/>
          </a:prstGeom>
        </p:spPr>
        <p:txBody>
          <a:bodyPr wrap="square">
            <a:spAutoFit/>
          </a:bodyPr>
          <a:lstStyle/>
          <a:p>
            <a:endParaRPr lang="en-US" sz="2800" dirty="0">
              <a:latin typeface="Source Sans Pro"/>
              <a:cs typeface="Source Sans Pro"/>
            </a:endParaRPr>
          </a:p>
          <a:p>
            <a:pPr marL="457200" indent="-457200">
              <a:buFont typeface="Arial" charset="0"/>
              <a:buChar char="•"/>
            </a:pPr>
            <a:r>
              <a:rPr lang="en-US" sz="2800" dirty="0">
                <a:latin typeface="Source Sans Pro"/>
                <a:cs typeface="Source Sans Pro"/>
              </a:rPr>
              <a:t>Concept proposed through work plan from USRWG 2016</a:t>
            </a:r>
          </a:p>
          <a:p>
            <a:pPr marL="914400" lvl="1" indent="-457200">
              <a:buFont typeface="Arial" charset="0"/>
              <a:buChar char="•"/>
            </a:pPr>
            <a:r>
              <a:rPr lang="en-US" sz="2800" dirty="0">
                <a:latin typeface="Source Sans Pro"/>
                <a:cs typeface="Source Sans Pro"/>
              </a:rPr>
              <a:t>Workplan endorsed by the GAC</a:t>
            </a:r>
          </a:p>
          <a:p>
            <a:pPr marL="457200" indent="-457200">
              <a:buFont typeface="Arial" charset="0"/>
              <a:buChar char="•"/>
            </a:pPr>
            <a:endParaRPr lang="en-US" sz="2800" dirty="0">
              <a:latin typeface="Source Sans Pro"/>
              <a:cs typeface="Source Sans Pro"/>
            </a:endParaRPr>
          </a:p>
          <a:p>
            <a:pPr marL="457200" indent="-457200">
              <a:buFont typeface="Arial" charset="0"/>
              <a:buChar char="•"/>
            </a:pPr>
            <a:r>
              <a:rPr lang="en-US" sz="2800" dirty="0">
                <a:latin typeface="Source Sans Pro"/>
                <a:cs typeface="Source Sans Pro"/>
              </a:rPr>
              <a:t>Demand driven capacity building </a:t>
            </a:r>
          </a:p>
          <a:p>
            <a:pPr marL="914400" lvl="1" indent="-457200">
              <a:buFont typeface="Arial" charset="0"/>
              <a:buChar char="•"/>
            </a:pPr>
            <a:r>
              <a:rPr lang="en-US" sz="2800" dirty="0">
                <a:latin typeface="Source Sans Pro"/>
                <a:cs typeface="Source Sans Pro"/>
              </a:rPr>
              <a:t>Agendas and locations determined by the GAC </a:t>
            </a:r>
          </a:p>
          <a:p>
            <a:pPr marL="914400" lvl="1" indent="-457200">
              <a:buFont typeface="Arial" charset="0"/>
              <a:buChar char="•"/>
            </a:pPr>
            <a:r>
              <a:rPr lang="en-US" sz="2800" dirty="0">
                <a:latin typeface="Source Sans Pro"/>
                <a:cs typeface="Source Sans Pro"/>
              </a:rPr>
              <a:t>Locations chosen to provide diversity of access and leverage existing events</a:t>
            </a:r>
          </a:p>
          <a:p>
            <a:pPr marL="457200" indent="-457200">
              <a:buFont typeface="Arial" charset="0"/>
              <a:buChar char="•"/>
            </a:pPr>
            <a:endParaRPr lang="en-US" sz="2800" dirty="0">
              <a:latin typeface="Source Sans Pro"/>
              <a:cs typeface="Source Sans Pro"/>
            </a:endParaRPr>
          </a:p>
          <a:p>
            <a:pPr marL="457200" indent="-457200">
              <a:buFont typeface="Arial" charset="0"/>
              <a:buChar char="•"/>
            </a:pPr>
            <a:r>
              <a:rPr lang="en-US" sz="2800" dirty="0">
                <a:latin typeface="Source Sans Pro"/>
                <a:cs typeface="Source Sans Pro"/>
              </a:rPr>
              <a:t>Pre and post workshop surveys </a:t>
            </a:r>
          </a:p>
          <a:p>
            <a:pPr marL="914400" lvl="1" indent="-457200">
              <a:buFont typeface="Arial" charset="0"/>
              <a:buChar char="•"/>
            </a:pPr>
            <a:r>
              <a:rPr lang="en-US" sz="2800" dirty="0">
                <a:latin typeface="Source Sans Pro"/>
                <a:cs typeface="Source Sans Pro"/>
              </a:rPr>
              <a:t>Contents determined by target audience</a:t>
            </a:r>
          </a:p>
          <a:p>
            <a:pPr marL="914400" lvl="1" indent="-457200">
              <a:buFont typeface="Arial" charset="0"/>
              <a:buChar char="•"/>
            </a:pPr>
            <a:r>
              <a:rPr lang="en-US" sz="2800" dirty="0">
                <a:latin typeface="Source Sans Pro"/>
                <a:cs typeface="Source Sans Pro"/>
              </a:rPr>
              <a:t>Outcomes evaluated after each event</a:t>
            </a:r>
          </a:p>
          <a:p>
            <a:pPr marL="457200" indent="-457200">
              <a:buFont typeface="Arial" charset="0"/>
              <a:buChar char="•"/>
            </a:pPr>
            <a:endParaRPr lang="en-US" sz="2800" dirty="0">
              <a:latin typeface="Source Sans Pro"/>
              <a:cs typeface="Source Sans Pro"/>
            </a:endParaRPr>
          </a:p>
        </p:txBody>
      </p:sp>
    </p:spTree>
    <p:extLst>
      <p:ext uri="{BB962C8B-B14F-4D97-AF65-F5344CB8AC3E}">
        <p14:creationId xmlns:p14="http://schemas.microsoft.com/office/powerpoint/2010/main" val="92539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Program, P2</a:t>
            </a:r>
          </a:p>
        </p:txBody>
      </p:sp>
      <p:sp>
        <p:nvSpPr>
          <p:cNvPr id="5" name="Rectangle 4">
            <a:extLst>
              <a:ext uri="{FF2B5EF4-FFF2-40B4-BE49-F238E27FC236}">
                <a16:creationId xmlns:a16="http://schemas.microsoft.com/office/drawing/2014/main" id="{E649ABA4-5DD3-4CC5-825A-70247C6A0D28}"/>
              </a:ext>
            </a:extLst>
          </p:cNvPr>
          <p:cNvSpPr/>
          <p:nvPr/>
        </p:nvSpPr>
        <p:spPr>
          <a:xfrm>
            <a:off x="0" y="690465"/>
            <a:ext cx="12039599" cy="5262979"/>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000000"/>
                </a:solidFill>
              </a:rPr>
              <a:t>Eight workshops delivered</a:t>
            </a:r>
          </a:p>
          <a:p>
            <a:pPr marL="342900" indent="-342900">
              <a:buFont typeface="Arial" panose="020B0604020202020204" pitchFamily="34" charset="0"/>
              <a:buChar char="•"/>
            </a:pPr>
            <a:endParaRPr lang="en-US" sz="2400" b="1" dirty="0">
              <a:solidFill>
                <a:srgbClr val="000000"/>
              </a:solidFill>
            </a:endParaRPr>
          </a:p>
          <a:p>
            <a:pPr marL="800100" lvl="1" indent="-342900">
              <a:buFont typeface="Arial" panose="020B0604020202020204" pitchFamily="34" charset="0"/>
              <a:buChar char="•"/>
            </a:pPr>
            <a:r>
              <a:rPr lang="en-US" sz="2400" dirty="0">
                <a:solidFill>
                  <a:srgbClr val="000000"/>
                </a:solidFill>
              </a:rPr>
              <a:t>Since 2017 there have been 8 workshops in 5 regions</a:t>
            </a:r>
          </a:p>
          <a:p>
            <a:pPr marL="1257300" lvl="2" indent="-342900">
              <a:buFont typeface="Arial" panose="020B0604020202020204" pitchFamily="34" charset="0"/>
              <a:buChar char="•"/>
            </a:pPr>
            <a:r>
              <a:rPr lang="en-US" sz="2400" dirty="0">
                <a:solidFill>
                  <a:srgbClr val="000000"/>
                </a:solidFill>
              </a:rPr>
              <a:t>Africa</a:t>
            </a:r>
          </a:p>
          <a:p>
            <a:pPr marL="1714500" lvl="3" indent="-342900">
              <a:buFont typeface="Arial" panose="020B0604020202020204" pitchFamily="34" charset="0"/>
              <a:buChar char="•"/>
            </a:pPr>
            <a:r>
              <a:rPr lang="en-US" sz="2400" dirty="0">
                <a:solidFill>
                  <a:srgbClr val="000000"/>
                </a:solidFill>
              </a:rPr>
              <a:t>Nairobi, Kenya; Johannesburg, South Africa and Dakar, Senegal</a:t>
            </a:r>
          </a:p>
          <a:p>
            <a:pPr marL="1257300" lvl="2" indent="-342900">
              <a:buFont typeface="Arial" panose="020B0604020202020204" pitchFamily="34" charset="0"/>
              <a:buChar char="•"/>
            </a:pPr>
            <a:r>
              <a:rPr lang="en-US" sz="2400" dirty="0">
                <a:solidFill>
                  <a:srgbClr val="000000"/>
                </a:solidFill>
              </a:rPr>
              <a:t>Asia/Pacific</a:t>
            </a:r>
          </a:p>
          <a:p>
            <a:pPr marL="1714500" lvl="3" indent="-342900">
              <a:buFont typeface="Arial" panose="020B0604020202020204" pitchFamily="34" charset="0"/>
              <a:buChar char="•"/>
            </a:pPr>
            <a:r>
              <a:rPr lang="en-US" sz="2400" dirty="0">
                <a:solidFill>
                  <a:srgbClr val="000000"/>
                </a:solidFill>
              </a:rPr>
              <a:t>Nandi, Fiji; Kathmandu, Nepal</a:t>
            </a:r>
          </a:p>
          <a:p>
            <a:pPr marL="1257300" lvl="2" indent="-342900">
              <a:buFont typeface="Arial" panose="020B0604020202020204" pitchFamily="34" charset="0"/>
              <a:buChar char="•"/>
            </a:pPr>
            <a:r>
              <a:rPr lang="en-US" sz="2400" dirty="0">
                <a:solidFill>
                  <a:srgbClr val="000000"/>
                </a:solidFill>
              </a:rPr>
              <a:t>Middle East</a:t>
            </a:r>
          </a:p>
          <a:p>
            <a:pPr marL="1714500" lvl="3" indent="-342900">
              <a:buFont typeface="Arial" panose="020B0604020202020204" pitchFamily="34" charset="0"/>
              <a:buChar char="•"/>
            </a:pPr>
            <a:r>
              <a:rPr lang="en-US" sz="2400" dirty="0">
                <a:solidFill>
                  <a:srgbClr val="000000"/>
                </a:solidFill>
              </a:rPr>
              <a:t>Abu Dhabi, UAE</a:t>
            </a:r>
          </a:p>
          <a:p>
            <a:pPr marL="1257300" lvl="2" indent="-342900">
              <a:buFont typeface="Arial" panose="020B0604020202020204" pitchFamily="34" charset="0"/>
              <a:buChar char="•"/>
            </a:pPr>
            <a:r>
              <a:rPr lang="en-US" sz="2400" dirty="0">
                <a:solidFill>
                  <a:srgbClr val="000000"/>
                </a:solidFill>
              </a:rPr>
              <a:t>Latin America – Caribbean</a:t>
            </a:r>
          </a:p>
          <a:p>
            <a:pPr marL="2171700" lvl="4" indent="-342900">
              <a:buFont typeface="Arial" panose="020B0604020202020204" pitchFamily="34" charset="0"/>
              <a:buChar char="•"/>
            </a:pPr>
            <a:r>
              <a:rPr lang="en-US" sz="2400" dirty="0">
                <a:solidFill>
                  <a:srgbClr val="000000"/>
                </a:solidFill>
              </a:rPr>
              <a:t>San Juan, Puerto Rico; Panama</a:t>
            </a:r>
          </a:p>
          <a:p>
            <a:pPr marL="800100" lvl="1" indent="-342900">
              <a:buFont typeface="Arial" panose="020B0604020202020204" pitchFamily="34" charset="0"/>
              <a:buChar char="•"/>
            </a:pPr>
            <a:r>
              <a:rPr lang="en-US" sz="2400" dirty="0">
                <a:solidFill>
                  <a:srgbClr val="000000"/>
                </a:solidFill>
              </a:rPr>
              <a:t>Over 200 participants from GAC, Law Enforcement Agencies and non GAC member countries </a:t>
            </a:r>
          </a:p>
          <a:p>
            <a:pPr marL="800100" lvl="1" indent="-342900">
              <a:buFont typeface="Arial" panose="020B0604020202020204" pitchFamily="34" charset="0"/>
              <a:buChar char="•"/>
            </a:pPr>
            <a:r>
              <a:rPr lang="en-US" sz="2400" dirty="0">
                <a:solidFill>
                  <a:srgbClr val="000000"/>
                </a:solidFill>
              </a:rPr>
              <a:t>Multistakeholder participation and presenters </a:t>
            </a:r>
          </a:p>
        </p:txBody>
      </p:sp>
    </p:spTree>
    <p:extLst>
      <p:ext uri="{BB962C8B-B14F-4D97-AF65-F5344CB8AC3E}">
        <p14:creationId xmlns:p14="http://schemas.microsoft.com/office/powerpoint/2010/main" val="166354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Program, P 3</a:t>
            </a:r>
          </a:p>
        </p:txBody>
      </p:sp>
      <p:sp>
        <p:nvSpPr>
          <p:cNvPr id="3" name="Rectangle 2">
            <a:extLst>
              <a:ext uri="{FF2B5EF4-FFF2-40B4-BE49-F238E27FC236}">
                <a16:creationId xmlns:a16="http://schemas.microsoft.com/office/drawing/2014/main" id="{A213B391-37C0-4DAE-B623-D1B65EF507CE}"/>
              </a:ext>
            </a:extLst>
          </p:cNvPr>
          <p:cNvSpPr/>
          <p:nvPr/>
        </p:nvSpPr>
        <p:spPr>
          <a:xfrm>
            <a:off x="0" y="665584"/>
            <a:ext cx="11285839" cy="5216813"/>
          </a:xfrm>
          <a:prstGeom prst="rect">
            <a:avLst/>
          </a:prstGeom>
        </p:spPr>
        <p:txBody>
          <a:bodyPr wrap="square">
            <a:spAutoFit/>
          </a:bodyPr>
          <a:lstStyle/>
          <a:p>
            <a:pPr marL="342900" indent="-342900">
              <a:buFont typeface="Arial" panose="020B0604020202020204" pitchFamily="34" charset="0"/>
              <a:buChar char="•"/>
            </a:pPr>
            <a:endParaRPr lang="en-US" sz="2800" b="1" dirty="0">
              <a:solidFill>
                <a:srgbClr val="000000"/>
              </a:solidFill>
            </a:endParaRPr>
          </a:p>
          <a:p>
            <a:pPr marL="342900" indent="-342900">
              <a:buFont typeface="Arial" panose="020B0604020202020204" pitchFamily="34" charset="0"/>
              <a:buChar char="•"/>
            </a:pPr>
            <a:r>
              <a:rPr lang="en-US" sz="2800" b="1" dirty="0">
                <a:solidFill>
                  <a:srgbClr val="000000"/>
                </a:solidFill>
              </a:rPr>
              <a:t>Some common themes: </a:t>
            </a:r>
          </a:p>
          <a:p>
            <a:pPr marL="800100" lvl="1" indent="-342900">
              <a:buFont typeface="Arial" panose="020B0604020202020204" pitchFamily="34" charset="0"/>
              <a:buChar char="•"/>
            </a:pPr>
            <a:r>
              <a:rPr lang="en-US" sz="2800" dirty="0"/>
              <a:t>Internet Ecosystem</a:t>
            </a:r>
          </a:p>
          <a:p>
            <a:pPr marL="800100" lvl="1" indent="-342900">
              <a:buFont typeface="Arial" panose="020B0604020202020204" pitchFamily="34" charset="0"/>
              <a:buChar char="•"/>
            </a:pPr>
            <a:r>
              <a:rPr lang="en-US" sz="2800" dirty="0"/>
              <a:t>Operation of ICANN and Role of the GAC</a:t>
            </a:r>
          </a:p>
          <a:p>
            <a:pPr marL="800100" lvl="1" indent="-342900">
              <a:buFont typeface="Arial" panose="020B0604020202020204" pitchFamily="34" charset="0"/>
              <a:buChar char="•"/>
            </a:pPr>
            <a:r>
              <a:rPr lang="en-US" sz="2800" dirty="0"/>
              <a:t>PDPs</a:t>
            </a:r>
          </a:p>
          <a:p>
            <a:pPr marL="800100" lvl="1" indent="-342900">
              <a:buFont typeface="Arial" panose="020B0604020202020204" pitchFamily="34" charset="0"/>
              <a:buChar char="•"/>
            </a:pPr>
            <a:r>
              <a:rPr lang="en-US" sz="2800" dirty="0"/>
              <a:t>Operation of the DNS</a:t>
            </a:r>
          </a:p>
          <a:p>
            <a:pPr marL="800100" lvl="1" indent="-342900">
              <a:buFont typeface="Arial" panose="020B0604020202020204" pitchFamily="34" charset="0"/>
              <a:buChar char="•"/>
            </a:pPr>
            <a:r>
              <a:rPr lang="en-US" sz="2800" dirty="0"/>
              <a:t>Personal data Protection &amp; Access to WHOIS data</a:t>
            </a:r>
          </a:p>
          <a:p>
            <a:pPr marL="800100" lvl="1" indent="-342900">
              <a:buFont typeface="Arial" panose="020B0604020202020204" pitchFamily="34" charset="0"/>
              <a:buChar char="•"/>
            </a:pPr>
            <a:r>
              <a:rPr lang="en-US" sz="2800" dirty="0"/>
              <a:t>Security and stability</a:t>
            </a:r>
            <a:endParaRPr lang="en-US" sz="2800" dirty="0">
              <a:solidFill>
                <a:srgbClr val="FF0000"/>
              </a:solidFill>
            </a:endParaRPr>
          </a:p>
          <a:p>
            <a:pPr marL="342900" indent="-342900">
              <a:buFont typeface="Arial" panose="020B0604020202020204" pitchFamily="34" charset="0"/>
              <a:buChar char="•"/>
            </a:pPr>
            <a:endParaRPr lang="en-US" sz="2800" dirty="0">
              <a:solidFill>
                <a:srgbClr val="FF0000"/>
              </a:solidFill>
            </a:endParaRPr>
          </a:p>
          <a:p>
            <a:pPr marL="342900" indent="-342900">
              <a:buFont typeface="Arial" panose="020B0604020202020204" pitchFamily="34" charset="0"/>
              <a:buChar char="•"/>
            </a:pPr>
            <a:r>
              <a:rPr lang="en-US" sz="2800" b="1" dirty="0">
                <a:solidFill>
                  <a:srgbClr val="000000"/>
                </a:solidFill>
              </a:rPr>
              <a:t>Some location specific programs</a:t>
            </a:r>
          </a:p>
          <a:p>
            <a:pPr marL="800100" lvl="1" indent="-342900">
              <a:buFont typeface="Arial" panose="020B0604020202020204" pitchFamily="34" charset="0"/>
              <a:buChar char="•"/>
            </a:pPr>
            <a:r>
              <a:rPr lang="en-US" sz="2800" dirty="0">
                <a:solidFill>
                  <a:srgbClr val="000000"/>
                </a:solidFill>
              </a:rPr>
              <a:t>Disaster preparedness, resilience and recovery</a:t>
            </a:r>
          </a:p>
          <a:p>
            <a:pPr marL="342900" indent="-342900">
              <a:buFont typeface="Arial" panose="020B0604020202020204" pitchFamily="34" charset="0"/>
              <a:buChar char="•"/>
            </a:pPr>
            <a:endParaRPr lang="en-US" sz="2500" dirty="0"/>
          </a:p>
        </p:txBody>
      </p:sp>
    </p:spTree>
    <p:extLst>
      <p:ext uri="{BB962C8B-B14F-4D97-AF65-F5344CB8AC3E}">
        <p14:creationId xmlns:p14="http://schemas.microsoft.com/office/powerpoint/2010/main" val="329683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t>Evaluation Methodology</a:t>
            </a:r>
          </a:p>
        </p:txBody>
      </p:sp>
      <p:sp>
        <p:nvSpPr>
          <p:cNvPr id="5" name="Text Placeholder 4"/>
          <p:cNvSpPr>
            <a:spLocks noGrp="1"/>
          </p:cNvSpPr>
          <p:nvPr>
            <p:ph type="body" sz="quarter" idx="11"/>
          </p:nvPr>
        </p:nvSpPr>
        <p:spPr/>
        <p:txBody>
          <a:bodyPr/>
          <a:lstStyle/>
          <a:p>
            <a:r>
              <a:rPr lang="en-US" dirty="0"/>
              <a:t>Section 2 </a:t>
            </a:r>
          </a:p>
        </p:txBody>
      </p:sp>
    </p:spTree>
    <p:extLst>
      <p:ext uri="{BB962C8B-B14F-4D97-AF65-F5344CB8AC3E}">
        <p14:creationId xmlns:p14="http://schemas.microsoft.com/office/powerpoint/2010/main" val="390320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901" y="1"/>
            <a:ext cx="10522438" cy="819396"/>
          </a:xfrm>
        </p:spPr>
        <p:txBody>
          <a:bodyPr/>
          <a:lstStyle/>
          <a:p>
            <a:r>
              <a:rPr lang="en-US" dirty="0"/>
              <a:t>Evaluation Methodology</a:t>
            </a:r>
          </a:p>
        </p:txBody>
      </p:sp>
      <p:sp>
        <p:nvSpPr>
          <p:cNvPr id="3" name="Rectangle 2">
            <a:extLst>
              <a:ext uri="{FF2B5EF4-FFF2-40B4-BE49-F238E27FC236}">
                <a16:creationId xmlns:a16="http://schemas.microsoft.com/office/drawing/2014/main" id="{8FD63421-3B8D-40AD-B2DC-DE8EA9E54344}"/>
              </a:ext>
            </a:extLst>
          </p:cNvPr>
          <p:cNvSpPr/>
          <p:nvPr/>
        </p:nvSpPr>
        <p:spPr>
          <a:xfrm>
            <a:off x="0" y="597159"/>
            <a:ext cx="12091594" cy="6586418"/>
          </a:xfrm>
          <a:prstGeom prst="rect">
            <a:avLst/>
          </a:prstGeom>
        </p:spPr>
        <p:txBody>
          <a:bodyPr wrap="square">
            <a:spAutoFit/>
          </a:bodyPr>
          <a:lstStyle/>
          <a:p>
            <a:pPr marL="342900" indent="-342900">
              <a:buFont typeface="Arial" panose="020B0604020202020204" pitchFamily="34" charset="0"/>
              <a:buChar char="•"/>
            </a:pPr>
            <a:r>
              <a:rPr lang="en-US" sz="2200" dirty="0"/>
              <a:t>Evaluation methodology presented to USRWG</a:t>
            </a:r>
          </a:p>
          <a:p>
            <a:pPr marL="800100" lvl="1" indent="-342900">
              <a:buFont typeface="Arial" panose="020B0604020202020204" pitchFamily="34" charset="0"/>
              <a:buChar char="•"/>
            </a:pPr>
            <a:r>
              <a:rPr lang="en-US" sz="2200" dirty="0"/>
              <a:t>Methodology endorsed by the GAC</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Multi modal evaluation </a:t>
            </a:r>
          </a:p>
          <a:p>
            <a:pPr marL="342900"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Data gathered through multiple sources:</a:t>
            </a:r>
          </a:p>
          <a:p>
            <a:pPr marL="1257300" lvl="2" indent="-342900">
              <a:buFont typeface="Arial" panose="020B0604020202020204" pitchFamily="34" charset="0"/>
              <a:buChar char="•"/>
            </a:pPr>
            <a:r>
              <a:rPr lang="en-US" sz="2200" dirty="0"/>
              <a:t>GAC wide online surveys were conducted at the beginning of the project and repeated towards the end</a:t>
            </a:r>
          </a:p>
          <a:p>
            <a:pPr marL="1257300" lvl="2" indent="-342900">
              <a:buFont typeface="Arial" panose="020B0604020202020204" pitchFamily="34" charset="0"/>
              <a:buChar char="•"/>
            </a:pPr>
            <a:r>
              <a:rPr lang="en-US" sz="2200" dirty="0"/>
              <a:t>Pre and post workshop on-line surveys were conducted for the regional and some thematic workshops; </a:t>
            </a:r>
          </a:p>
          <a:p>
            <a:pPr marL="1257300" lvl="2" indent="-342900">
              <a:buFont typeface="Arial" panose="020B0604020202020204" pitchFamily="34" charset="0"/>
              <a:buChar char="•"/>
            </a:pPr>
            <a:r>
              <a:rPr lang="en-US" sz="2200" dirty="0"/>
              <a:t>face to face meetings using focus groups and one on one interviews were conducted at some ICANN meetings</a:t>
            </a:r>
          </a:p>
          <a:p>
            <a:pPr marL="1257300" lvl="2" indent="-342900">
              <a:buFont typeface="Arial" panose="020B0604020202020204" pitchFamily="34" charset="0"/>
              <a:buChar char="•"/>
            </a:pPr>
            <a:endParaRPr lang="en-US" sz="2200" dirty="0"/>
          </a:p>
          <a:p>
            <a:pPr marL="1257300" lvl="2" indent="-342900">
              <a:buFont typeface="Arial" panose="020B0604020202020204" pitchFamily="34" charset="0"/>
              <a:buChar char="•"/>
            </a:pPr>
            <a:r>
              <a:rPr lang="en-US" sz="2200" dirty="0"/>
              <a:t>Three evaluation clusters were used</a:t>
            </a:r>
          </a:p>
          <a:p>
            <a:pPr marL="1714500" lvl="3" indent="-342900">
              <a:buFont typeface="Arial" panose="020B0604020202020204" pitchFamily="34" charset="0"/>
              <a:buChar char="•"/>
            </a:pPr>
            <a:r>
              <a:rPr lang="en-US" sz="2200" dirty="0"/>
              <a:t>Process approach</a:t>
            </a:r>
          </a:p>
          <a:p>
            <a:pPr marL="1714500" lvl="3" indent="-342900">
              <a:buFont typeface="Arial" panose="020B0604020202020204" pitchFamily="34" charset="0"/>
              <a:buChar char="•"/>
            </a:pPr>
            <a:r>
              <a:rPr lang="en-US" sz="2200" dirty="0"/>
              <a:t>Implementation of the project</a:t>
            </a:r>
          </a:p>
          <a:p>
            <a:pPr marL="1714500" lvl="3" indent="-342900">
              <a:buFont typeface="Arial" panose="020B0604020202020204" pitchFamily="34" charset="0"/>
              <a:buChar char="•"/>
            </a:pPr>
            <a:r>
              <a:rPr lang="en-US" sz="2200" dirty="0"/>
              <a:t>Efficacy and sustainability of capacity development activities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88746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901" y="1"/>
            <a:ext cx="10522438" cy="819396"/>
          </a:xfrm>
        </p:spPr>
        <p:txBody>
          <a:bodyPr/>
          <a:lstStyle/>
          <a:p>
            <a:r>
              <a:rPr lang="en-US" dirty="0"/>
              <a:t>Evaluation Methodology</a:t>
            </a:r>
          </a:p>
        </p:txBody>
      </p:sp>
      <p:sp>
        <p:nvSpPr>
          <p:cNvPr id="3" name="Rectangle 2">
            <a:extLst>
              <a:ext uri="{FF2B5EF4-FFF2-40B4-BE49-F238E27FC236}">
                <a16:creationId xmlns:a16="http://schemas.microsoft.com/office/drawing/2014/main" id="{8FD63421-3B8D-40AD-B2DC-DE8EA9E54344}"/>
              </a:ext>
            </a:extLst>
          </p:cNvPr>
          <p:cNvSpPr/>
          <p:nvPr/>
        </p:nvSpPr>
        <p:spPr>
          <a:xfrm>
            <a:off x="0" y="597159"/>
            <a:ext cx="12091594" cy="4339650"/>
          </a:xfrm>
          <a:prstGeom prst="rect">
            <a:avLst/>
          </a:prstGeom>
        </p:spPr>
        <p:txBody>
          <a:bodyPr wrap="square">
            <a:spAutoFit/>
          </a:bodyPr>
          <a:lstStyle/>
          <a:p>
            <a:pPr marL="342900" indent="-342900">
              <a:buFont typeface="Arial" panose="020B0604020202020204" pitchFamily="34" charset="0"/>
              <a:buChar char="•"/>
            </a:pPr>
            <a:r>
              <a:rPr lang="en-US" sz="2400" dirty="0"/>
              <a:t>Evaluation methodology and framework presented to USRWG</a:t>
            </a:r>
          </a:p>
          <a:p>
            <a:pPr marL="800100" lvl="1" indent="-342900">
              <a:buFont typeface="Arial" panose="020B0604020202020204" pitchFamily="34" charset="0"/>
              <a:buChar char="•"/>
            </a:pPr>
            <a:r>
              <a:rPr lang="en-US" sz="2400" dirty="0"/>
              <a:t>Methodology endorsed by the GAC</a:t>
            </a:r>
          </a:p>
          <a:p>
            <a:r>
              <a:rPr lang="en-US" dirty="0"/>
              <a:t> </a:t>
            </a:r>
            <a:endParaRPr lang="en-US" sz="2400" dirty="0"/>
          </a:p>
          <a:p>
            <a:pPr lvl="1"/>
            <a:r>
              <a:rPr lang="en-US" sz="2400" dirty="0"/>
              <a:t>Evaluation report currently includes responses from 6 surveys</a:t>
            </a:r>
          </a:p>
          <a:p>
            <a:pPr marL="800100" lvl="1" indent="-342900">
              <a:buFont typeface="Arial" panose="020B0604020202020204" pitchFamily="34" charset="0"/>
              <a:buChar char="•"/>
            </a:pPr>
            <a:r>
              <a:rPr lang="en-US" sz="2400" dirty="0"/>
              <a:t>Focus group discussions from 4 workshops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Analysis of workshop specific results and feedback from participants</a:t>
            </a:r>
          </a:p>
          <a:p>
            <a:pPr marL="342900" indent="-342900">
              <a:buFont typeface="Arial" panose="020B0604020202020204" pitchFamily="34" charset="0"/>
              <a:buChar char="•"/>
            </a:pPr>
            <a:r>
              <a:rPr lang="en-US" sz="2400" dirty="0"/>
              <a:t>Aggregate outcomes analysis (examine using </a:t>
            </a:r>
            <a:r>
              <a:rPr lang="en-US" dirty="0"/>
              <a:t>criteria of relevance, efficiency, effectiveness and sustainability)</a:t>
            </a:r>
            <a:endParaRPr lang="en-GB" dirty="0"/>
          </a:p>
          <a:p>
            <a:endParaRPr lang="en-US" sz="2400" dirty="0"/>
          </a:p>
          <a:p>
            <a:pPr marL="342900" indent="-342900">
              <a:buFont typeface="Arial" panose="020B0604020202020204" pitchFamily="34" charset="0"/>
              <a:buChar char="•"/>
            </a:pPr>
            <a:r>
              <a:rPr lang="en-US" sz="2400" dirty="0"/>
              <a:t>Observations on content</a:t>
            </a:r>
          </a:p>
          <a:p>
            <a:pPr marL="342900" indent="-342900">
              <a:buFont typeface="Arial" panose="020B0604020202020204" pitchFamily="34" charset="0"/>
              <a:buChar char="•"/>
            </a:pPr>
            <a:r>
              <a:rPr lang="en-US" sz="2400" dirty="0"/>
              <a:t>Observations on Methodology</a:t>
            </a:r>
          </a:p>
        </p:txBody>
      </p:sp>
    </p:spTree>
    <p:extLst>
      <p:ext uri="{BB962C8B-B14F-4D97-AF65-F5344CB8AC3E}">
        <p14:creationId xmlns:p14="http://schemas.microsoft.com/office/powerpoint/2010/main" val="1712032208"/>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 (2).potx" id="{F2E86674-818B-4AF6-B9A5-625A3A795F51}" vid="{F6BB203E-BAFC-494B-A50F-57F1DB9FF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13532</TotalTime>
  <Words>686</Words>
  <Application>Microsoft Macintosh PowerPoint</Application>
  <PresentationFormat>Widescreen</PresentationFormat>
  <Paragraphs>152</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Segoe UI</vt:lpstr>
      <vt:lpstr>Source Sans Pro</vt:lpstr>
      <vt:lpstr>Wingdings</vt:lpstr>
      <vt:lpstr>ICANNPPT_Arial_4x3_June 2017_potx</vt:lpstr>
      <vt:lpstr>Presentation to the GAC: A  preliminary presentation of the Capacity Building program evaluation</vt:lpstr>
      <vt:lpstr>Agenda</vt:lpstr>
      <vt:lpstr> Overview of program</vt:lpstr>
      <vt:lpstr>Overview of Program</vt:lpstr>
      <vt:lpstr>Overview of Program, P2</vt:lpstr>
      <vt:lpstr>Overview of Program, P 3</vt:lpstr>
      <vt:lpstr>Evaluation Methodology</vt:lpstr>
      <vt:lpstr>Evaluation Methodology</vt:lpstr>
      <vt:lpstr>Evaluation Methodology</vt:lpstr>
      <vt:lpstr> Some Preliminary Observations and Recommendations </vt:lpstr>
      <vt:lpstr>Some Preliminary Observations, P.1</vt:lpstr>
      <vt:lpstr>Some Preliminary Observations, P.2</vt:lpstr>
      <vt:lpstr> Some Preliminary Observations, P3</vt:lpstr>
      <vt:lpstr> Summary and Way Forward</vt:lpstr>
      <vt:lpstr>Summary and Way forward </vt:lpstr>
      <vt:lpstr>Discussions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Carver</dc:creator>
  <cp:lastModifiedBy>Julia Charvolen</cp:lastModifiedBy>
  <cp:revision>214</cp:revision>
  <cp:lastPrinted>2018-06-22T00:05:29Z</cp:lastPrinted>
  <dcterms:created xsi:type="dcterms:W3CDTF">2018-02-23T17:09:16Z</dcterms:created>
  <dcterms:modified xsi:type="dcterms:W3CDTF">2018-06-25T14:41:20Z</dcterms:modified>
</cp:coreProperties>
</file>